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5" r:id="rId1"/>
    <p:sldMasterId id="2147483879" r:id="rId2"/>
  </p:sldMasterIdLst>
  <p:notesMasterIdLst>
    <p:notesMasterId r:id="rId28"/>
  </p:notesMasterIdLst>
  <p:sldIdLst>
    <p:sldId id="385" r:id="rId3"/>
    <p:sldId id="389" r:id="rId4"/>
    <p:sldId id="390" r:id="rId5"/>
    <p:sldId id="388" r:id="rId6"/>
    <p:sldId id="396" r:id="rId7"/>
    <p:sldId id="398" r:id="rId8"/>
    <p:sldId id="400" r:id="rId9"/>
    <p:sldId id="256" r:id="rId10"/>
    <p:sldId id="257" r:id="rId11"/>
    <p:sldId id="258" r:id="rId12"/>
    <p:sldId id="259" r:id="rId13"/>
    <p:sldId id="260" r:id="rId14"/>
    <p:sldId id="262" r:id="rId15"/>
    <p:sldId id="263" r:id="rId16"/>
    <p:sldId id="264" r:id="rId17"/>
    <p:sldId id="265" r:id="rId18"/>
    <p:sldId id="266" r:id="rId19"/>
    <p:sldId id="271" r:id="rId20"/>
    <p:sldId id="267" r:id="rId21"/>
    <p:sldId id="269" r:id="rId22"/>
    <p:sldId id="391" r:id="rId23"/>
    <p:sldId id="394" r:id="rId24"/>
    <p:sldId id="399" r:id="rId25"/>
    <p:sldId id="397" r:id="rId26"/>
    <p:sldId id="387" r:id="rId27"/>
  </p:sldIdLst>
  <p:sldSz cx="12192000" cy="6858000"/>
  <p:notesSz cx="6794500" cy="99314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5C"/>
    <a:srgbClr val="A6CF38"/>
    <a:srgbClr val="45005C"/>
    <a:srgbClr val="FF3D9C"/>
    <a:srgbClr val="262262"/>
    <a:srgbClr val="199CD9"/>
    <a:srgbClr val="456024"/>
    <a:srgbClr val="20305C"/>
    <a:srgbClr val="FEDD00"/>
    <a:srgbClr val="1C9C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161F5B-CCB8-4B53-B9FF-96A1F2086329}" v="42" dt="2024-01-11T15:02:07.4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14" autoAdjust="0"/>
  </p:normalViewPr>
  <p:slideViewPr>
    <p:cSldViewPr snapToGrid="0">
      <p:cViewPr varScale="1">
        <p:scale>
          <a:sx n="62" d="100"/>
          <a:sy n="62" d="100"/>
        </p:scale>
        <p:origin x="828" y="5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56F51B1A-607C-4CFA-89EC-F8CC3C816118}" type="datetimeFigureOut">
              <a:rPr lang="sv-SE" smtClean="0"/>
              <a:t>2024-01-17</a:t>
            </a:fld>
            <a:endParaRPr lang="sv-SE"/>
          </a:p>
        </p:txBody>
      </p:sp>
      <p:sp>
        <p:nvSpPr>
          <p:cNvPr id="4" name="Platshållare för bildobjekt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5777BC01-6843-4605-B090-3EA872172D71}" type="slidenum">
              <a:rPr lang="sv-SE" smtClean="0"/>
              <a:t>‹#›</a:t>
            </a:fld>
            <a:endParaRPr lang="sv-SE"/>
          </a:p>
        </p:txBody>
      </p:sp>
    </p:spTree>
    <p:extLst>
      <p:ext uri="{BB962C8B-B14F-4D97-AF65-F5344CB8AC3E}">
        <p14:creationId xmlns:p14="http://schemas.microsoft.com/office/powerpoint/2010/main" val="3901692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_grön">
    <p:bg>
      <p:bgPr>
        <a:solidFill>
          <a:srgbClr val="00555C"/>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1742BB7-34A3-4595-9362-B59D8B0AA4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17" y="206979"/>
            <a:ext cx="2582530" cy="1110191"/>
          </a:xfrm>
          <a:prstGeom prst="rect">
            <a:avLst/>
          </a:prstGeom>
        </p:spPr>
      </p:pic>
      <p:sp>
        <p:nvSpPr>
          <p:cNvPr id="7" name="Rubrik 1">
            <a:extLst>
              <a:ext uri="{FF2B5EF4-FFF2-40B4-BE49-F238E27FC236}">
                <a16:creationId xmlns:a16="http://schemas.microsoft.com/office/drawing/2014/main" id="{13AFAC1C-44E0-4894-84F3-D0259B6A9BE9}"/>
              </a:ext>
            </a:extLst>
          </p:cNvPr>
          <p:cNvSpPr>
            <a:spLocks noGrp="1"/>
          </p:cNvSpPr>
          <p:nvPr>
            <p:ph type="ctrTitle" hasCustomPrompt="1"/>
          </p:nvPr>
        </p:nvSpPr>
        <p:spPr>
          <a:xfrm>
            <a:off x="421978" y="1697572"/>
            <a:ext cx="8206597" cy="2059338"/>
          </a:xfrm>
        </p:spPr>
        <p:txBody>
          <a:bodyPr anchor="b">
            <a:noAutofit/>
          </a:bodyPr>
          <a:lstStyle>
            <a:lvl1pPr algn="l">
              <a:defRPr sz="7200" spc="-150" baseline="0">
                <a:solidFill>
                  <a:srgbClr val="A6CF38"/>
                </a:solidFill>
                <a:latin typeface="Source Sans Pro Semibold" panose="020B0603030403020204" pitchFamily="34" charset="0"/>
              </a:defRPr>
            </a:lvl1pPr>
          </a:lstStyle>
          <a:p>
            <a:r>
              <a:rPr lang="sv-SE" dirty="0"/>
              <a:t>Presentationens rubrik skrivs här</a:t>
            </a:r>
          </a:p>
        </p:txBody>
      </p:sp>
      <p:sp>
        <p:nvSpPr>
          <p:cNvPr id="8" name="Platshållare för text 8">
            <a:extLst>
              <a:ext uri="{FF2B5EF4-FFF2-40B4-BE49-F238E27FC236}">
                <a16:creationId xmlns:a16="http://schemas.microsoft.com/office/drawing/2014/main" id="{0F641A72-8DD5-4A24-88E9-4E68B956CB78}"/>
              </a:ext>
            </a:extLst>
          </p:cNvPr>
          <p:cNvSpPr>
            <a:spLocks noGrp="1"/>
          </p:cNvSpPr>
          <p:nvPr>
            <p:ph type="body" sz="quarter" idx="13" hasCustomPrompt="1"/>
          </p:nvPr>
        </p:nvSpPr>
        <p:spPr>
          <a:xfrm>
            <a:off x="444280" y="397494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dirty="0"/>
              <a:t>Namn</a:t>
            </a:r>
          </a:p>
        </p:txBody>
      </p:sp>
      <p:sp>
        <p:nvSpPr>
          <p:cNvPr id="10" name="Platshållare för text 10">
            <a:extLst>
              <a:ext uri="{FF2B5EF4-FFF2-40B4-BE49-F238E27FC236}">
                <a16:creationId xmlns:a16="http://schemas.microsoft.com/office/drawing/2014/main" id="{B4C2D811-DBB8-4967-8307-4F04CC10BD25}"/>
              </a:ext>
            </a:extLst>
          </p:cNvPr>
          <p:cNvSpPr>
            <a:spLocks noGrp="1"/>
          </p:cNvSpPr>
          <p:nvPr>
            <p:ph type="body" sz="quarter" idx="14" hasCustomPrompt="1"/>
          </p:nvPr>
        </p:nvSpPr>
        <p:spPr>
          <a:xfrm>
            <a:off x="444280" y="432986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dirty="0"/>
              <a:t>Organisation/Förvaltning</a:t>
            </a:r>
          </a:p>
        </p:txBody>
      </p:sp>
      <p:sp>
        <p:nvSpPr>
          <p:cNvPr id="12" name="Platshållare för text 12">
            <a:extLst>
              <a:ext uri="{FF2B5EF4-FFF2-40B4-BE49-F238E27FC236}">
                <a16:creationId xmlns:a16="http://schemas.microsoft.com/office/drawing/2014/main" id="{44C03BEE-69FC-4395-A685-7FA5CE9C02DB}"/>
              </a:ext>
            </a:extLst>
          </p:cNvPr>
          <p:cNvSpPr>
            <a:spLocks noGrp="1"/>
          </p:cNvSpPr>
          <p:nvPr>
            <p:ph type="body" sz="quarter" idx="15" hasCustomPrompt="1"/>
          </p:nvPr>
        </p:nvSpPr>
        <p:spPr>
          <a:xfrm>
            <a:off x="444280" y="472004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dirty="0"/>
              <a:t>Datum (Skrivs datum, månad, år, t ex 21 maj 2016</a:t>
            </a:r>
          </a:p>
        </p:txBody>
      </p:sp>
    </p:spTree>
    <p:extLst>
      <p:ext uri="{BB962C8B-B14F-4D97-AF65-F5344CB8AC3E}">
        <p14:creationId xmlns:p14="http://schemas.microsoft.com/office/powerpoint/2010/main" val="1580953940"/>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14D21EDA-7A50-4DA1-8478-2A8600F5CB92}" type="datetimeFigureOut">
              <a:rPr lang="sv-SE" smtClean="0"/>
              <a:t>2024-01-17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C2732D4-EACB-4CDC-B5F4-2728EFD5A585}" type="slidenum">
              <a:rPr lang="sv-SE" smtClean="0"/>
              <a:t>‹#›</a:t>
            </a:fld>
            <a:endParaRPr lang="sv-SE"/>
          </a:p>
        </p:txBody>
      </p:sp>
    </p:spTree>
    <p:extLst>
      <p:ext uri="{BB962C8B-B14F-4D97-AF65-F5344CB8AC3E}">
        <p14:creationId xmlns:p14="http://schemas.microsoft.com/office/powerpoint/2010/main" val="3676113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4D21EDA-7A50-4DA1-8478-2A8600F5CB92}" type="datetimeFigureOut">
              <a:rPr lang="sv-SE" smtClean="0"/>
              <a:t>2024-01-17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C2732D4-EACB-4CDC-B5F4-2728EFD5A585}" type="slidenum">
              <a:rPr lang="sv-SE" smtClean="0"/>
              <a:t>‹#›</a:t>
            </a:fld>
            <a:endParaRPr lang="sv-SE"/>
          </a:p>
        </p:txBody>
      </p:sp>
    </p:spTree>
    <p:extLst>
      <p:ext uri="{BB962C8B-B14F-4D97-AF65-F5344CB8AC3E}">
        <p14:creationId xmlns:p14="http://schemas.microsoft.com/office/powerpoint/2010/main" val="2253320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14D21EDA-7A50-4DA1-8478-2A8600F5CB92}" type="datetimeFigureOut">
              <a:rPr lang="sv-SE" smtClean="0"/>
              <a:t>2024-01-17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C2732D4-EACB-4CDC-B5F4-2728EFD5A585}" type="slidenum">
              <a:rPr lang="sv-SE" smtClean="0"/>
              <a:t>‹#›</a:t>
            </a:fld>
            <a:endParaRPr lang="sv-SE"/>
          </a:p>
        </p:txBody>
      </p:sp>
    </p:spTree>
    <p:extLst>
      <p:ext uri="{BB962C8B-B14F-4D97-AF65-F5344CB8AC3E}">
        <p14:creationId xmlns:p14="http://schemas.microsoft.com/office/powerpoint/2010/main" val="3514861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14D21EDA-7A50-4DA1-8478-2A8600F5CB92}" type="datetimeFigureOut">
              <a:rPr lang="sv-SE" smtClean="0"/>
              <a:t>2024-01-17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EC2732D4-EACB-4CDC-B5F4-2728EFD5A585}" type="slidenum">
              <a:rPr lang="sv-SE" smtClean="0"/>
              <a:t>‹#›</a:t>
            </a:fld>
            <a:endParaRPr lang="sv-SE"/>
          </a:p>
        </p:txBody>
      </p:sp>
    </p:spTree>
    <p:extLst>
      <p:ext uri="{BB962C8B-B14F-4D97-AF65-F5344CB8AC3E}">
        <p14:creationId xmlns:p14="http://schemas.microsoft.com/office/powerpoint/2010/main" val="1172631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14D21EDA-7A50-4DA1-8478-2A8600F5CB92}" type="datetimeFigureOut">
              <a:rPr lang="sv-SE" smtClean="0"/>
              <a:t>2024-01-17</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EC2732D4-EACB-4CDC-B5F4-2728EFD5A585}" type="slidenum">
              <a:rPr lang="sv-SE" smtClean="0"/>
              <a:t>‹#›</a:t>
            </a:fld>
            <a:endParaRPr lang="sv-SE"/>
          </a:p>
        </p:txBody>
      </p:sp>
    </p:spTree>
    <p:extLst>
      <p:ext uri="{BB962C8B-B14F-4D97-AF65-F5344CB8AC3E}">
        <p14:creationId xmlns:p14="http://schemas.microsoft.com/office/powerpoint/2010/main" val="4266789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14D21EDA-7A50-4DA1-8478-2A8600F5CB92}" type="datetimeFigureOut">
              <a:rPr lang="sv-SE" smtClean="0"/>
              <a:t>2024-01-17</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EC2732D4-EACB-4CDC-B5F4-2728EFD5A585}" type="slidenum">
              <a:rPr lang="sv-SE" smtClean="0"/>
              <a:t>‹#›</a:t>
            </a:fld>
            <a:endParaRPr lang="sv-SE"/>
          </a:p>
        </p:txBody>
      </p:sp>
    </p:spTree>
    <p:extLst>
      <p:ext uri="{BB962C8B-B14F-4D97-AF65-F5344CB8AC3E}">
        <p14:creationId xmlns:p14="http://schemas.microsoft.com/office/powerpoint/2010/main" val="101147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14D21EDA-7A50-4DA1-8478-2A8600F5CB92}" type="datetimeFigureOut">
              <a:rPr lang="sv-SE" smtClean="0"/>
              <a:t>2024-01-17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EC2732D4-EACB-4CDC-B5F4-2728EFD5A585}" type="slidenum">
              <a:rPr lang="sv-SE" smtClean="0"/>
              <a:t>‹#›</a:t>
            </a:fld>
            <a:endParaRPr lang="sv-SE"/>
          </a:p>
        </p:txBody>
      </p:sp>
    </p:spTree>
    <p:extLst>
      <p:ext uri="{BB962C8B-B14F-4D97-AF65-F5344CB8AC3E}">
        <p14:creationId xmlns:p14="http://schemas.microsoft.com/office/powerpoint/2010/main" val="1842722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14D21EDA-7A50-4DA1-8478-2A8600F5CB92}" type="datetimeFigureOut">
              <a:rPr lang="sv-SE" smtClean="0"/>
              <a:t>2024-01-17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EC2732D4-EACB-4CDC-B5F4-2728EFD5A585}" type="slidenum">
              <a:rPr lang="sv-SE" smtClean="0"/>
              <a:t>‹#›</a:t>
            </a:fld>
            <a:endParaRPr lang="sv-SE"/>
          </a:p>
        </p:txBody>
      </p:sp>
    </p:spTree>
    <p:extLst>
      <p:ext uri="{BB962C8B-B14F-4D97-AF65-F5344CB8AC3E}">
        <p14:creationId xmlns:p14="http://schemas.microsoft.com/office/powerpoint/2010/main" val="563712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14D21EDA-7A50-4DA1-8478-2A8600F5CB92}" type="datetimeFigureOut">
              <a:rPr lang="sv-SE" smtClean="0"/>
              <a:t>2024-01-17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EC2732D4-EACB-4CDC-B5F4-2728EFD5A585}" type="slidenum">
              <a:rPr lang="sv-SE" smtClean="0"/>
              <a:t>‹#›</a:t>
            </a:fld>
            <a:endParaRPr lang="sv-SE"/>
          </a:p>
        </p:txBody>
      </p:sp>
    </p:spTree>
    <p:extLst>
      <p:ext uri="{BB962C8B-B14F-4D97-AF65-F5344CB8AC3E}">
        <p14:creationId xmlns:p14="http://schemas.microsoft.com/office/powerpoint/2010/main" val="1057125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4D21EDA-7A50-4DA1-8478-2A8600F5CB92}" type="datetimeFigureOut">
              <a:rPr lang="sv-SE" smtClean="0"/>
              <a:t>2024-01-17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C2732D4-EACB-4CDC-B5F4-2728EFD5A585}" type="slidenum">
              <a:rPr lang="sv-SE" smtClean="0"/>
              <a:t>‹#›</a:t>
            </a:fld>
            <a:endParaRPr lang="sv-SE"/>
          </a:p>
        </p:txBody>
      </p:sp>
    </p:spTree>
    <p:extLst>
      <p:ext uri="{BB962C8B-B14F-4D97-AF65-F5344CB8AC3E}">
        <p14:creationId xmlns:p14="http://schemas.microsoft.com/office/powerpoint/2010/main" val="350294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95679"/>
            <a:ext cx="9371646" cy="1255857"/>
          </a:xfrm>
        </p:spPr>
        <p:txBody>
          <a:bodyPr anchor="b" anchorCtr="0">
            <a:normAutofit/>
          </a:bodyPr>
          <a:lstStyle>
            <a:lvl1pPr>
              <a:defRPr sz="4000">
                <a:solidFill>
                  <a:schemeClr val="accent3"/>
                </a:solidFill>
                <a:latin typeface="Source Sans Pro Semibold" panose="020B0603030403020204" pitchFamily="34" charset="0"/>
              </a:defRPr>
            </a:lvl1pPr>
          </a:lstStyle>
          <a:p>
            <a:r>
              <a:rPr lang="sv-SE" dirty="0"/>
              <a:t>Klicka här för att skriva rubrik</a:t>
            </a:r>
          </a:p>
        </p:txBody>
      </p:sp>
      <p:sp>
        <p:nvSpPr>
          <p:cNvPr id="3" name="Platshållare för innehåll 2"/>
          <p:cNvSpPr>
            <a:spLocks noGrp="1"/>
          </p:cNvSpPr>
          <p:nvPr>
            <p:ph idx="1" hasCustomPrompt="1"/>
          </p:nvPr>
        </p:nvSpPr>
        <p:spPr>
          <a:xfrm>
            <a:off x="838200" y="2309592"/>
            <a:ext cx="9371646"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dirty="0"/>
              <a:t>Klicka här för att skriva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2952041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4D21EDA-7A50-4DA1-8478-2A8600F5CB92}" type="datetimeFigureOut">
              <a:rPr lang="sv-SE" smtClean="0"/>
              <a:t>2024-01-17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C2732D4-EACB-4CDC-B5F4-2728EFD5A585}" type="slidenum">
              <a:rPr lang="sv-SE" smtClean="0"/>
              <a:t>‹#›</a:t>
            </a:fld>
            <a:endParaRPr lang="sv-SE"/>
          </a:p>
        </p:txBody>
      </p:sp>
    </p:spTree>
    <p:extLst>
      <p:ext uri="{BB962C8B-B14F-4D97-AF65-F5344CB8AC3E}">
        <p14:creationId xmlns:p14="http://schemas.microsoft.com/office/powerpoint/2010/main" val="433036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två spal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71791"/>
            <a:ext cx="9371646" cy="1279746"/>
          </a:xfrm>
        </p:spPr>
        <p:txBody>
          <a:bodyPr anchor="b" anchorCtr="0">
            <a:normAutofit/>
          </a:bodyPr>
          <a:lstStyle>
            <a:lvl1pPr>
              <a:defRPr sz="4000" spc="-150" baseline="0">
                <a:solidFill>
                  <a:schemeClr val="accent3"/>
                </a:solidFill>
                <a:latin typeface="Source Sans Pro Semibold" panose="020B0603030403020204" pitchFamily="34" charset="0"/>
              </a:defRPr>
            </a:lvl1pPr>
          </a:lstStyle>
          <a:p>
            <a:r>
              <a:rPr lang="sv-SE" dirty="0"/>
              <a:t>Klicka här för att skriva rubrik</a:t>
            </a:r>
          </a:p>
        </p:txBody>
      </p:sp>
      <p:sp>
        <p:nvSpPr>
          <p:cNvPr id="3" name="Platshållare för innehåll 2"/>
          <p:cNvSpPr>
            <a:spLocks noGrp="1"/>
          </p:cNvSpPr>
          <p:nvPr>
            <p:ph idx="1" hasCustomPrompt="1"/>
          </p:nvPr>
        </p:nvSpPr>
        <p:spPr>
          <a:xfrm>
            <a:off x="838200"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dirty="0"/>
              <a:t>Klicka här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
        <p:nvSpPr>
          <p:cNvPr id="8" name="Platshållare för innehåll 2">
            <a:extLst>
              <a:ext uri="{FF2B5EF4-FFF2-40B4-BE49-F238E27FC236}">
                <a16:creationId xmlns:a16="http://schemas.microsoft.com/office/drawing/2014/main" id="{7D5C7BD4-2145-4C07-8407-A2DF885128BC}"/>
              </a:ext>
            </a:extLst>
          </p:cNvPr>
          <p:cNvSpPr>
            <a:spLocks noGrp="1"/>
          </p:cNvSpPr>
          <p:nvPr>
            <p:ph idx="13" hasCustomPrompt="1"/>
          </p:nvPr>
        </p:nvSpPr>
        <p:spPr>
          <a:xfrm>
            <a:off x="5610311"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dirty="0"/>
              <a:t>Klicka här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41039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vsnittsbild">
    <p:bg>
      <p:bgPr>
        <a:solidFill>
          <a:srgbClr val="00555C"/>
        </a:solidFill>
        <a:effectLst/>
      </p:bgPr>
    </p:bg>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a:xfrm>
            <a:off x="9145858" y="6356350"/>
            <a:ext cx="2743200" cy="365125"/>
          </a:xfrm>
        </p:spPr>
        <p:txBody>
          <a:bodyPr/>
          <a:lstStyle>
            <a:lvl1pPr>
              <a:defRPr>
                <a:solidFill>
                  <a:schemeClr val="bg1"/>
                </a:solidFill>
              </a:defRPr>
            </a:lvl1pPr>
          </a:lstStyle>
          <a:p>
            <a:fld id="{D02B33C2-54EE-4A44-9B78-6F01870CE737}" type="slidenum">
              <a:rPr lang="sv-SE" smtClean="0"/>
              <a:pPr/>
              <a:t>‹#›</a:t>
            </a:fld>
            <a:endParaRPr lang="sv-SE"/>
          </a:p>
        </p:txBody>
      </p:sp>
      <p:pic>
        <p:nvPicPr>
          <p:cNvPr id="4" name="Bildobjekt 3">
            <a:extLst>
              <a:ext uri="{FF2B5EF4-FFF2-40B4-BE49-F238E27FC236}">
                <a16:creationId xmlns:a16="http://schemas.microsoft.com/office/drawing/2014/main" id="{6BDCDAAA-750D-42AA-98E5-8271C45780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6311" y="206980"/>
            <a:ext cx="1731835" cy="744490"/>
          </a:xfrm>
          <a:prstGeom prst="rect">
            <a:avLst/>
          </a:prstGeom>
        </p:spPr>
      </p:pic>
      <p:sp>
        <p:nvSpPr>
          <p:cNvPr id="8" name="Rubrik 1">
            <a:extLst>
              <a:ext uri="{FF2B5EF4-FFF2-40B4-BE49-F238E27FC236}">
                <a16:creationId xmlns:a16="http://schemas.microsoft.com/office/drawing/2014/main" id="{2799875D-D8A9-4841-8D7E-A35C501517B1}"/>
              </a:ext>
            </a:extLst>
          </p:cNvPr>
          <p:cNvSpPr>
            <a:spLocks noGrp="1"/>
          </p:cNvSpPr>
          <p:nvPr>
            <p:ph type="ctrTitle" hasCustomPrompt="1"/>
          </p:nvPr>
        </p:nvSpPr>
        <p:spPr>
          <a:xfrm>
            <a:off x="431186" y="1122363"/>
            <a:ext cx="8206597" cy="2980080"/>
          </a:xfrm>
        </p:spPr>
        <p:txBody>
          <a:bodyPr anchor="b">
            <a:normAutofit/>
          </a:bodyPr>
          <a:lstStyle>
            <a:lvl1pPr algn="l">
              <a:defRPr sz="5400" spc="-150" baseline="0">
                <a:solidFill>
                  <a:srgbClr val="A6CF38"/>
                </a:solidFill>
                <a:latin typeface="Source Sans Pro Semibold" panose="020B0603030403020204" pitchFamily="34" charset="0"/>
              </a:defRPr>
            </a:lvl1pPr>
          </a:lstStyle>
          <a:p>
            <a:r>
              <a:rPr lang="sv-SE" dirty="0"/>
              <a:t>Rubrik för avsnittet</a:t>
            </a:r>
          </a:p>
        </p:txBody>
      </p:sp>
      <p:sp>
        <p:nvSpPr>
          <p:cNvPr id="9" name="Platshållare för text 7">
            <a:extLst>
              <a:ext uri="{FF2B5EF4-FFF2-40B4-BE49-F238E27FC236}">
                <a16:creationId xmlns:a16="http://schemas.microsoft.com/office/drawing/2014/main" id="{0776DC2C-AFFD-4118-AF33-ABB7FB720F9E}"/>
              </a:ext>
            </a:extLst>
          </p:cNvPr>
          <p:cNvSpPr>
            <a:spLocks noGrp="1"/>
          </p:cNvSpPr>
          <p:nvPr>
            <p:ph type="body" sz="quarter" idx="13" hasCustomPrompt="1"/>
          </p:nvPr>
        </p:nvSpPr>
        <p:spPr>
          <a:xfrm>
            <a:off x="453488" y="4102100"/>
            <a:ext cx="8207375" cy="1666875"/>
          </a:xfrm>
        </p:spPr>
        <p:txBody>
          <a:bodyPr/>
          <a:lstStyle>
            <a:lvl1pPr marL="0" indent="0">
              <a:buNone/>
              <a:defRPr>
                <a:solidFill>
                  <a:schemeClr val="bg1"/>
                </a:solidFill>
              </a:defRPr>
            </a:lvl1pPr>
          </a:lstStyle>
          <a:p>
            <a:pPr lvl="0"/>
            <a:r>
              <a:rPr lang="sv-SE" dirty="0"/>
              <a:t>Underrubrik</a:t>
            </a:r>
          </a:p>
        </p:txBody>
      </p:sp>
    </p:spTree>
    <p:extLst>
      <p:ext uri="{BB962C8B-B14F-4D97-AF65-F5344CB8AC3E}">
        <p14:creationId xmlns:p14="http://schemas.microsoft.com/office/powerpoint/2010/main" val="4023493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åe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8058615" y="0"/>
            <a:ext cx="4080998" cy="6858000"/>
          </a:xfrm>
        </p:spPr>
        <p:txBody>
          <a:bodyPr/>
          <a:lstStyle/>
          <a:p>
            <a:endParaRPr lang="sv-SE"/>
          </a:p>
        </p:txBody>
      </p:sp>
      <p:sp>
        <p:nvSpPr>
          <p:cNvPr id="2" name="Rubrik 1"/>
          <p:cNvSpPr>
            <a:spLocks noGrp="1"/>
          </p:cNvSpPr>
          <p:nvPr>
            <p:ph type="title" hasCustomPrompt="1"/>
          </p:nvPr>
        </p:nvSpPr>
        <p:spPr>
          <a:xfrm>
            <a:off x="838200" y="1195709"/>
            <a:ext cx="6529039" cy="1380947"/>
          </a:xfrm>
        </p:spPr>
        <p:txBody>
          <a:bodyPr anchor="b" anchorCtr="0">
            <a:normAutofit/>
          </a:bodyPr>
          <a:lstStyle>
            <a:lvl1pPr>
              <a:defRPr sz="4000" spc="-150" baseline="0">
                <a:solidFill>
                  <a:schemeClr val="accent3"/>
                </a:solidFill>
                <a:latin typeface="Source Sans Pro Semibold" panose="020B0603030403020204" pitchFamily="34" charset="0"/>
              </a:defRPr>
            </a:lvl1pPr>
          </a:lstStyle>
          <a:p>
            <a:r>
              <a:rPr lang="sv-SE" dirty="0"/>
              <a:t>Rubrik</a:t>
            </a:r>
          </a:p>
        </p:txBody>
      </p:sp>
      <p:sp>
        <p:nvSpPr>
          <p:cNvPr id="3" name="Platshållare för innehåll 2"/>
          <p:cNvSpPr>
            <a:spLocks noGrp="1"/>
          </p:cNvSpPr>
          <p:nvPr>
            <p:ph idx="1"/>
          </p:nvPr>
        </p:nvSpPr>
        <p:spPr>
          <a:xfrm>
            <a:off x="838200" y="2634712"/>
            <a:ext cx="6529039" cy="3542250"/>
          </a:xfrm>
        </p:spPr>
        <p:txBody>
          <a:bodyPr/>
          <a:lstStyle>
            <a:lvl1pPr marL="0" indent="0">
              <a:buNone/>
              <a:defRPr sz="2400">
                <a:latin typeface="Source Sans Pro" panose="020B0503030403020204" pitchFamily="34" charset="0"/>
              </a:defRPr>
            </a:lvl1pPr>
            <a:lvl2pPr>
              <a:defRPr sz="2000">
                <a:latin typeface="Source Sans Pro" panose="020B0503030403020204" pitchFamily="34" charset="0"/>
              </a:defRPr>
            </a:lvl2pPr>
            <a:lvl3pPr>
              <a:defRPr sz="1800">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7" name="Bildobjekt 6">
            <a:extLst>
              <a:ext uri="{FF2B5EF4-FFF2-40B4-BE49-F238E27FC236}">
                <a16:creationId xmlns:a16="http://schemas.microsoft.com/office/drawing/2014/main" id="{7B7A8CB7-9EA9-405B-9ECF-57257BC613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1844705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ga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endParaRPr lang="sv-SE"/>
          </a:p>
        </p:txBody>
      </p:sp>
      <p:sp>
        <p:nvSpPr>
          <p:cNvPr id="2" name="Rubrik 1"/>
          <p:cNvSpPr>
            <a:spLocks noGrp="1"/>
          </p:cNvSpPr>
          <p:nvPr>
            <p:ph type="title" hasCustomPrompt="1"/>
          </p:nvPr>
        </p:nvSpPr>
        <p:spPr>
          <a:xfrm>
            <a:off x="838200" y="1128911"/>
            <a:ext cx="3827745" cy="1433232"/>
          </a:xfrm>
        </p:spPr>
        <p:txBody>
          <a:bodyPr anchor="b" anchorCtr="0">
            <a:normAutofit/>
          </a:bodyPr>
          <a:lstStyle>
            <a:lvl1pPr>
              <a:defRPr sz="4000" spc="-150" baseline="0">
                <a:solidFill>
                  <a:schemeClr val="accent3"/>
                </a:solidFill>
                <a:latin typeface="Source Sans Pro Semibold" panose="020B0603030403020204" pitchFamily="34" charset="0"/>
              </a:defRPr>
            </a:lvl1pPr>
          </a:lstStyle>
          <a:p>
            <a:r>
              <a:rPr lang="sv-SE" dirty="0"/>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solidFill>
            <a:srgbClr val="005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7099BE6B-7AFC-4461-ACF5-D64108E586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191137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endParaRPr lang="sv-SE"/>
          </a:p>
        </p:txBody>
      </p:sp>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rgbClr val="005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spTree>
    <p:extLst>
      <p:ext uri="{BB962C8B-B14F-4D97-AF65-F5344CB8AC3E}">
        <p14:creationId xmlns:p14="http://schemas.microsoft.com/office/powerpoint/2010/main" val="223279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224833"/>
            <a:ext cx="7774172" cy="717553"/>
          </a:xfrm>
        </p:spPr>
        <p:txBody>
          <a:bodyPr anchor="b" anchorCtr="0">
            <a:normAutofit/>
          </a:bodyPr>
          <a:lstStyle>
            <a:lvl1pPr>
              <a:defRPr sz="3200" spc="-150" baseline="0">
                <a:solidFill>
                  <a:schemeClr val="accent3"/>
                </a:solidFill>
                <a:latin typeface="Source Sans Pro Semibold" panose="020B0603030403020204" pitchFamily="34" charset="0"/>
              </a:defRPr>
            </a:lvl1pPr>
          </a:lstStyle>
          <a:p>
            <a:r>
              <a:rPr lang="sv-SE" dirty="0"/>
              <a:t>Rubrik</a:t>
            </a:r>
          </a:p>
        </p:txBody>
      </p:sp>
      <p:sp>
        <p:nvSpPr>
          <p:cNvPr id="6" name="Platshållare för innehåll 5">
            <a:extLst>
              <a:ext uri="{FF2B5EF4-FFF2-40B4-BE49-F238E27FC236}">
                <a16:creationId xmlns:a16="http://schemas.microsoft.com/office/drawing/2014/main" id="{251D4C7A-8179-41C9-8075-7E07771269D6}"/>
              </a:ext>
            </a:extLst>
          </p:cNvPr>
          <p:cNvSpPr>
            <a:spLocks noGrp="1"/>
          </p:cNvSpPr>
          <p:nvPr>
            <p:ph sz="quarter" idx="14"/>
          </p:nvPr>
        </p:nvSpPr>
        <p:spPr>
          <a:xfrm>
            <a:off x="838200" y="951470"/>
            <a:ext cx="9167037" cy="5268577"/>
          </a:xfrm>
        </p:spPr>
        <p:txBody>
          <a:bodyPr/>
          <a:lstStyle>
            <a:lvl1pPr marL="0" indent="0">
              <a:buNone/>
              <a:defRPr/>
            </a:lvl1pPr>
          </a:lstStyle>
          <a:p>
            <a:pPr lvl="0"/>
            <a:endParaRPr lang="sv-SE" dirty="0"/>
          </a:p>
        </p:txBody>
      </p:sp>
      <p:pic>
        <p:nvPicPr>
          <p:cNvPr id="8" name="Bildobjekt 7">
            <a:extLst>
              <a:ext uri="{FF2B5EF4-FFF2-40B4-BE49-F238E27FC236}">
                <a16:creationId xmlns:a16="http://schemas.microsoft.com/office/drawing/2014/main" id="{2405207A-686B-4280-A519-BF69BE0D48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2399533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vslutsbild">
    <p:bg>
      <p:bgPr>
        <a:solidFill>
          <a:srgbClr val="00555C"/>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5B88CC4-EE60-49E6-9BAA-C69AF81606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2253" y="2683688"/>
            <a:ext cx="3467493" cy="1490624"/>
          </a:xfrm>
          <a:prstGeom prst="rect">
            <a:avLst/>
          </a:prstGeom>
        </p:spPr>
      </p:pic>
    </p:spTree>
    <p:extLst>
      <p:ext uri="{BB962C8B-B14F-4D97-AF65-F5344CB8AC3E}">
        <p14:creationId xmlns:p14="http://schemas.microsoft.com/office/powerpoint/2010/main" val="3302671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1140108"/>
            <a:ext cx="9371646" cy="1121588"/>
          </a:xfrm>
          <a:prstGeom prst="rect">
            <a:avLst/>
          </a:prstGeom>
        </p:spPr>
        <p:txBody>
          <a:bodyPr vert="horz" lIns="91440" tIns="45720" rIns="91440" bIns="45720" rtlCol="0" anchor="b" anchorCtr="0">
            <a:normAutofit/>
          </a:bodyPr>
          <a:lstStyle/>
          <a:p>
            <a:r>
              <a:rPr lang="sv-SE" dirty="0"/>
              <a:t>Klicka här för att ändra format</a:t>
            </a:r>
          </a:p>
        </p:txBody>
      </p:sp>
      <p:sp>
        <p:nvSpPr>
          <p:cNvPr id="3" name="Platshållare för text 2"/>
          <p:cNvSpPr>
            <a:spLocks noGrp="1"/>
          </p:cNvSpPr>
          <p:nvPr>
            <p:ph type="body" idx="1"/>
          </p:nvPr>
        </p:nvSpPr>
        <p:spPr>
          <a:xfrm>
            <a:off x="838200" y="2306319"/>
            <a:ext cx="9371646" cy="3870643"/>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B33C2-54EE-4A44-9B78-6F01870CE737}" type="slidenum">
              <a:rPr lang="sv-SE" smtClean="0"/>
              <a:t>‹#›</a:t>
            </a:fld>
            <a:endParaRPr lang="sv-SE"/>
          </a:p>
        </p:txBody>
      </p:sp>
    </p:spTree>
    <p:extLst>
      <p:ext uri="{BB962C8B-B14F-4D97-AF65-F5344CB8AC3E}">
        <p14:creationId xmlns:p14="http://schemas.microsoft.com/office/powerpoint/2010/main" val="3418790755"/>
      </p:ext>
    </p:extLst>
  </p:cSld>
  <p:clrMap bg1="lt1" tx1="dk1" bg2="lt2" tx2="dk2" accent1="accent1" accent2="accent2" accent3="accent3" accent4="accent4" accent5="accent5" accent6="accent6" hlink="hlink" folHlink="folHlink"/>
  <p:sldLayoutIdLst>
    <p:sldLayoutId id="2147483727" r:id="rId1"/>
    <p:sldLayoutId id="2147483878" r:id="rId2"/>
    <p:sldLayoutId id="2147483704" r:id="rId3"/>
    <p:sldLayoutId id="2147483659" r:id="rId4"/>
    <p:sldLayoutId id="2147483714" r:id="rId5"/>
    <p:sldLayoutId id="2147483718" r:id="rId6"/>
    <p:sldLayoutId id="2147483722" r:id="rId7"/>
    <p:sldLayoutId id="2147483724" r:id="rId8"/>
    <p:sldLayoutId id="2147483874" r:id="rId9"/>
  </p:sldLayoutIdLst>
  <p:hf hdr="0" dt="0"/>
  <p:txStyles>
    <p:titleStyle>
      <a:lvl1pPr algn="l" defTabSz="914400" rtl="0" eaLnBrk="1" latinLnBrk="0" hangingPunct="1">
        <a:lnSpc>
          <a:spcPct val="90000"/>
        </a:lnSpc>
        <a:spcBef>
          <a:spcPct val="0"/>
        </a:spcBef>
        <a:buNone/>
        <a:defRPr sz="4000" kern="1200">
          <a:solidFill>
            <a:schemeClr val="accent3"/>
          </a:solidFill>
          <a:latin typeface="Source Sans Pro Semibold" panose="020B06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21EDA-7A50-4DA1-8478-2A8600F5CB92}" type="datetimeFigureOut">
              <a:rPr lang="sv-SE" smtClean="0"/>
              <a:t>2024-01-17</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732D4-EACB-4CDC-B5F4-2728EFD5A585}" type="slidenum">
              <a:rPr lang="sv-SE" smtClean="0"/>
              <a:t>‹#›</a:t>
            </a:fld>
            <a:endParaRPr lang="sv-SE"/>
          </a:p>
        </p:txBody>
      </p:sp>
    </p:spTree>
    <p:extLst>
      <p:ext uri="{BB962C8B-B14F-4D97-AF65-F5344CB8AC3E}">
        <p14:creationId xmlns:p14="http://schemas.microsoft.com/office/powerpoint/2010/main" val="1243447820"/>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hyperlink" Target="mailto:Ewa.Hjelm@uppsala.se" TargetMode="Externa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1.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google.se/url?sa=i&amp;rct=j&amp;q=&amp;esrc=s&amp;source=images&amp;cd=&amp;cad=rja&amp;uact=8&amp;ved=0ahUKEwi267XjsYrPAhVEhSwKHfL7A3cQjRwIBw&amp;url=http://www.seeyourself.se/en-individanpassad-skola-eller/skolan/&amp;bvm=bv.132479545,d.bGg&amp;psig=AFQjCNHQyhe6BTTkUx3-ZGp43Jl7ZNUciQ&amp;ust=1473788888692313"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mailto:ewa.hjelm@uppsala.se" TargetMode="External"/><Relationship Id="rId2" Type="http://schemas.openxmlformats.org/officeDocument/2006/relationships/hyperlink" Target="mailto:catarina.eriksson@uppsala.s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mailto:antagning.grundskola@uppsala.s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5BE707-A281-4675-A470-77ACDB7DDB9D}"/>
              </a:ext>
            </a:extLst>
          </p:cNvPr>
          <p:cNvSpPr>
            <a:spLocks noGrp="1"/>
          </p:cNvSpPr>
          <p:nvPr>
            <p:ph type="ctrTitle"/>
          </p:nvPr>
        </p:nvSpPr>
        <p:spPr>
          <a:xfrm>
            <a:off x="444280" y="2270530"/>
            <a:ext cx="11290561" cy="2059338"/>
          </a:xfrm>
        </p:spPr>
        <p:txBody>
          <a:bodyPr/>
          <a:lstStyle/>
          <a:p>
            <a:r>
              <a:rPr lang="sv-SE" sz="4000" dirty="0"/>
              <a:t>Informationsmöte blivande  förskoleklass, </a:t>
            </a:r>
            <a:br>
              <a:rPr lang="sv-SE" sz="4000" dirty="0"/>
            </a:br>
            <a:r>
              <a:rPr lang="sv-SE" sz="4000" dirty="0"/>
              <a:t>Sunnerstaskolan</a:t>
            </a:r>
            <a:br>
              <a:rPr lang="sv-SE" sz="6000" dirty="0"/>
            </a:br>
            <a:r>
              <a:rPr lang="sv-SE" sz="2400" dirty="0"/>
              <a:t>2024-01-11</a:t>
            </a:r>
          </a:p>
        </p:txBody>
      </p:sp>
      <p:sp>
        <p:nvSpPr>
          <p:cNvPr id="4" name="Platshållare för text 3">
            <a:extLst>
              <a:ext uri="{FF2B5EF4-FFF2-40B4-BE49-F238E27FC236}">
                <a16:creationId xmlns:a16="http://schemas.microsoft.com/office/drawing/2014/main" id="{AD95EF37-952E-40D1-BD39-43AF69DBEED9}"/>
              </a:ext>
            </a:extLst>
          </p:cNvPr>
          <p:cNvSpPr>
            <a:spLocks noGrp="1"/>
          </p:cNvSpPr>
          <p:nvPr>
            <p:ph type="body" sz="quarter" idx="14"/>
          </p:nvPr>
        </p:nvSpPr>
        <p:spPr/>
        <p:txBody>
          <a:bodyPr/>
          <a:lstStyle/>
          <a:p>
            <a:endParaRPr lang="sv-SE" dirty="0"/>
          </a:p>
        </p:txBody>
      </p:sp>
      <p:sp>
        <p:nvSpPr>
          <p:cNvPr id="5" name="Platshållare för text 4">
            <a:extLst>
              <a:ext uri="{FF2B5EF4-FFF2-40B4-BE49-F238E27FC236}">
                <a16:creationId xmlns:a16="http://schemas.microsoft.com/office/drawing/2014/main" id="{EA6C0D33-2EF2-497E-AFEC-CF890299FD83}"/>
              </a:ext>
            </a:extLst>
          </p:cNvPr>
          <p:cNvSpPr>
            <a:spLocks noGrp="1"/>
          </p:cNvSpPr>
          <p:nvPr>
            <p:ph type="body" sz="quarter" idx="15"/>
          </p:nvPr>
        </p:nvSpPr>
        <p:spPr/>
        <p:txBody>
          <a:bodyPr/>
          <a:lstStyle/>
          <a:p>
            <a:endParaRPr lang="sv-SE" dirty="0"/>
          </a:p>
        </p:txBody>
      </p:sp>
    </p:spTree>
    <p:extLst>
      <p:ext uri="{BB962C8B-B14F-4D97-AF65-F5344CB8AC3E}">
        <p14:creationId xmlns:p14="http://schemas.microsoft.com/office/powerpoint/2010/main" val="1957311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Undervisning</a:t>
            </a:r>
          </a:p>
        </p:txBody>
      </p:sp>
      <p:sp>
        <p:nvSpPr>
          <p:cNvPr id="3" name="Platshållare för innehåll 2"/>
          <p:cNvSpPr>
            <a:spLocks noGrp="1"/>
          </p:cNvSpPr>
          <p:nvPr>
            <p:ph idx="1"/>
          </p:nvPr>
        </p:nvSpPr>
        <p:spPr>
          <a:xfrm>
            <a:off x="838200" y="1443420"/>
            <a:ext cx="10515600" cy="4351338"/>
          </a:xfrm>
        </p:spPr>
        <p:txBody>
          <a:bodyPr>
            <a:normAutofit/>
          </a:bodyPr>
          <a:lstStyle/>
          <a:p>
            <a:r>
              <a:rPr lang="sv-SE" sz="2400" dirty="0"/>
              <a:t>Vi vill att vår undervisning ska vara utvecklande, lustfylld, utmanande och rolig. Därför arbetar vi tematiskt vilket också gör eleverna delaktiga i sin skoldag. Eleverna får vara med att rösta fram tema och vi lärare utformar sedan temat utifrån förmågor som utvecklar barnen i enlighet med läroplanen. </a:t>
            </a:r>
          </a:p>
          <a:p>
            <a:r>
              <a:rPr lang="sv-SE" sz="2400" dirty="0"/>
              <a:t>Alla elever kartläggs i matematik och svenska under de första veckorna på höstterminen vilket ligger till grund för den fortsatta undervisningen.             Skolverkets material används.</a:t>
            </a:r>
          </a:p>
          <a:p>
            <a:r>
              <a:rPr lang="sv-SE" sz="2400" dirty="0"/>
              <a:t>Vi arbetar med läs och skrivinlärning utifrån </a:t>
            </a:r>
            <a:r>
              <a:rPr lang="sv-SE" sz="2400" dirty="0" err="1"/>
              <a:t>Bornholmsmodellen</a:t>
            </a:r>
            <a:r>
              <a:rPr lang="sv-SE" sz="2400" dirty="0"/>
              <a:t>.</a:t>
            </a:r>
          </a:p>
          <a:p>
            <a:r>
              <a:rPr lang="sv-SE" sz="2400" dirty="0"/>
              <a:t>Inom matematiken utgår vi från arbetsmaterialet NCM matematik.</a:t>
            </a:r>
          </a:p>
        </p:txBody>
      </p:sp>
      <p:pic>
        <p:nvPicPr>
          <p:cNvPr id="4" name="Platshållare för innehåll 4" descr="En bild som visar många, rum&#10;&#10;Automatiskt genererad beskrivning">
            <a:extLst>
              <a:ext uri="{FF2B5EF4-FFF2-40B4-BE49-F238E27FC236}">
                <a16:creationId xmlns:a16="http://schemas.microsoft.com/office/drawing/2014/main" id="{918549AB-57E6-41DE-BDFA-B1E0A602F76C}"/>
              </a:ext>
            </a:extLst>
          </p:cNvPr>
          <p:cNvPicPr>
            <a:picLocks noChangeAspect="1"/>
          </p:cNvPicPr>
          <p:nvPr/>
        </p:nvPicPr>
        <p:blipFill>
          <a:blip r:embed="rId2"/>
          <a:stretch>
            <a:fillRect/>
          </a:stretch>
        </p:blipFill>
        <p:spPr>
          <a:xfrm>
            <a:off x="6096000" y="4962129"/>
            <a:ext cx="2520678" cy="1890509"/>
          </a:xfrm>
          <a:prstGeom prst="rect">
            <a:avLst/>
          </a:prstGeom>
        </p:spPr>
      </p:pic>
      <p:pic>
        <p:nvPicPr>
          <p:cNvPr id="5" name="Bildobjekt 4">
            <a:extLst>
              <a:ext uri="{FF2B5EF4-FFF2-40B4-BE49-F238E27FC236}">
                <a16:creationId xmlns:a16="http://schemas.microsoft.com/office/drawing/2014/main" id="{AEC8D4E4-36EC-47CA-A317-7CA5E2CD45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7899" y="4967491"/>
            <a:ext cx="2515018" cy="1885147"/>
          </a:xfrm>
          <a:prstGeom prst="rect">
            <a:avLst/>
          </a:prstGeom>
        </p:spPr>
      </p:pic>
    </p:spTree>
    <p:extLst>
      <p:ext uri="{BB962C8B-B14F-4D97-AF65-F5344CB8AC3E}">
        <p14:creationId xmlns:p14="http://schemas.microsoft.com/office/powerpoint/2010/main" val="4031806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En vecka i förskoleklass</a:t>
            </a:r>
          </a:p>
        </p:txBody>
      </p:sp>
      <p:sp>
        <p:nvSpPr>
          <p:cNvPr id="3" name="Platshållare för innehåll 2"/>
          <p:cNvSpPr>
            <a:spLocks noGrp="1"/>
          </p:cNvSpPr>
          <p:nvPr>
            <p:ph idx="1"/>
          </p:nvPr>
        </p:nvSpPr>
        <p:spPr>
          <a:xfrm>
            <a:off x="838200" y="1690688"/>
            <a:ext cx="10515600" cy="4351338"/>
          </a:xfrm>
        </p:spPr>
        <p:txBody>
          <a:bodyPr>
            <a:normAutofit fontScale="92500" lnSpcReduction="10000"/>
          </a:bodyPr>
          <a:lstStyle/>
          <a:p>
            <a:r>
              <a:rPr lang="sv-SE" dirty="0"/>
              <a:t>Skoldagen sträcker sig mellan 8.30-13.30. Fritidsverksamhet före och efter skoldagen bedrivs i samma lokaler (8-16.30). </a:t>
            </a:r>
          </a:p>
          <a:p>
            <a:r>
              <a:rPr lang="sv-SE" dirty="0"/>
              <a:t>Dagarna börjar alltid med att vi går igenom schemat för dagen. Sedan följer arbetspass med olika innehåll. </a:t>
            </a:r>
          </a:p>
          <a:p>
            <a:r>
              <a:rPr lang="sv-SE" dirty="0"/>
              <a:t>Under förmiddagarna äter vi frukt och läser bok vid ca 9.30. Därefter har vi en </a:t>
            </a:r>
            <a:r>
              <a:rPr lang="sv-SE" dirty="0" err="1"/>
              <a:t>uterast</a:t>
            </a:r>
            <a:r>
              <a:rPr lang="sv-SE" dirty="0"/>
              <a:t> på ca 60 min. </a:t>
            </a:r>
          </a:p>
          <a:p>
            <a:r>
              <a:rPr lang="sv-SE" dirty="0"/>
              <a:t>När vi sedan kommer in har vi ett arbetspass fram till lunch. </a:t>
            </a:r>
          </a:p>
          <a:p>
            <a:r>
              <a:rPr lang="sv-SE" dirty="0"/>
              <a:t>Lunch äter vi ca 12.15. Vi äter sist på hela skolan för att få en så lugn matstund som möjligt. </a:t>
            </a:r>
          </a:p>
          <a:p>
            <a:r>
              <a:rPr lang="sv-SE" dirty="0"/>
              <a:t>Efter lunch har vi ett kort arbetspass innan vi avslutar dagen 13.30. </a:t>
            </a:r>
          </a:p>
          <a:p>
            <a:r>
              <a:rPr lang="sv-SE" dirty="0"/>
              <a:t>En gång i veckan har vi utflykt hela förmiddagen. </a:t>
            </a:r>
          </a:p>
        </p:txBody>
      </p:sp>
    </p:spTree>
    <p:extLst>
      <p:ext uri="{BB962C8B-B14F-4D97-AF65-F5344CB8AC3E}">
        <p14:creationId xmlns:p14="http://schemas.microsoft.com/office/powerpoint/2010/main" val="2672249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Fritids för förskoleklass</a:t>
            </a:r>
          </a:p>
        </p:txBody>
      </p:sp>
      <p:sp>
        <p:nvSpPr>
          <p:cNvPr id="3" name="Platshållare för innehåll 2"/>
          <p:cNvSpPr>
            <a:spLocks noGrp="1"/>
          </p:cNvSpPr>
          <p:nvPr>
            <p:ph idx="1"/>
          </p:nvPr>
        </p:nvSpPr>
        <p:spPr/>
        <p:txBody>
          <a:bodyPr/>
          <a:lstStyle/>
          <a:p>
            <a:r>
              <a:rPr lang="sv-SE" dirty="0"/>
              <a:t>Skolans fritids-öppettider är 7.30-17.30. </a:t>
            </a:r>
          </a:p>
          <a:p>
            <a:r>
              <a:rPr lang="sv-SE" dirty="0"/>
              <a:t>Förskoleklassens hus öppnar 8.00 och stänger 16.30. </a:t>
            </a:r>
          </a:p>
          <a:p>
            <a:r>
              <a:rPr lang="sv-SE" dirty="0"/>
              <a:t>Fritids före 8.00 och efter 16.30 är gemensamt med fritids för äldre årskurserna och är beläget i en annan byggnad. </a:t>
            </a:r>
          </a:p>
          <a:p>
            <a:r>
              <a:rPr lang="sv-SE" dirty="0"/>
              <a:t>Vi lärare i förskoleklass är ansvariga för fritidsverksamheten mellan 8.00 – 16.30. </a:t>
            </a:r>
          </a:p>
          <a:p>
            <a:r>
              <a:rPr lang="sv-SE" dirty="0"/>
              <a:t>Mellan de fyra klasser som finns sker ett närmare samarbete mellan två under fritids. </a:t>
            </a:r>
            <a:r>
              <a:rPr lang="sv-SE" dirty="0" err="1"/>
              <a:t>Svanen+Måsen</a:t>
            </a:r>
            <a:r>
              <a:rPr lang="sv-SE" dirty="0"/>
              <a:t> och </a:t>
            </a:r>
            <a:r>
              <a:rPr lang="sv-SE" dirty="0" err="1"/>
              <a:t>Tjäder+Ugglan</a:t>
            </a:r>
            <a:r>
              <a:rPr lang="sv-SE" dirty="0"/>
              <a:t>.</a:t>
            </a:r>
          </a:p>
        </p:txBody>
      </p:sp>
    </p:spTree>
    <p:extLst>
      <p:ext uri="{BB962C8B-B14F-4D97-AF65-F5344CB8AC3E}">
        <p14:creationId xmlns:p14="http://schemas.microsoft.com/office/powerpoint/2010/main" val="78992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Trygghet och socialt samspel</a:t>
            </a:r>
          </a:p>
        </p:txBody>
      </p:sp>
      <p:sp>
        <p:nvSpPr>
          <p:cNvPr id="3" name="Platshållare för innehåll 2"/>
          <p:cNvSpPr>
            <a:spLocks noGrp="1"/>
          </p:cNvSpPr>
          <p:nvPr>
            <p:ph idx="1"/>
          </p:nvPr>
        </p:nvSpPr>
        <p:spPr/>
        <p:txBody>
          <a:bodyPr/>
          <a:lstStyle/>
          <a:p>
            <a:r>
              <a:rPr lang="sv-SE" dirty="0"/>
              <a:t>Vi vill att alla ska känna sig trygga i </a:t>
            </a:r>
            <a:br>
              <a:rPr lang="sv-SE" dirty="0"/>
            </a:br>
            <a:r>
              <a:rPr lang="sv-SE" dirty="0"/>
              <a:t>förskoleklasserna. Att man ska lära känna </a:t>
            </a:r>
            <a:br>
              <a:rPr lang="sv-SE" dirty="0"/>
            </a:br>
            <a:r>
              <a:rPr lang="sv-SE" dirty="0"/>
              <a:t>varandra samt fungera bra i gruppen och få </a:t>
            </a:r>
            <a:br>
              <a:rPr lang="sv-SE" dirty="0"/>
            </a:br>
            <a:r>
              <a:rPr lang="sv-SE" dirty="0"/>
              <a:t>nya vänner. För att eleverna ska utveckla detta </a:t>
            </a:r>
            <a:br>
              <a:rPr lang="sv-SE" dirty="0"/>
            </a:br>
            <a:r>
              <a:rPr lang="sv-SE" dirty="0"/>
              <a:t>lägger vi mycket tid på gruppstärkande lekar,</a:t>
            </a:r>
            <a:br>
              <a:rPr lang="sv-SE" dirty="0"/>
            </a:br>
            <a:r>
              <a:rPr lang="sv-SE" dirty="0"/>
              <a:t>tema värdegrund och samarbetsövningar. </a:t>
            </a:r>
          </a:p>
        </p:txBody>
      </p:sp>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334885" y="1848485"/>
            <a:ext cx="5176520" cy="3882390"/>
          </a:xfrm>
          <a:prstGeom prst="rect">
            <a:avLst/>
          </a:prstGeom>
        </p:spPr>
      </p:pic>
    </p:spTree>
    <p:extLst>
      <p:ext uri="{BB962C8B-B14F-4D97-AF65-F5344CB8AC3E}">
        <p14:creationId xmlns:p14="http://schemas.microsoft.com/office/powerpoint/2010/main" val="1437174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Övrig information</a:t>
            </a:r>
          </a:p>
        </p:txBody>
      </p:sp>
      <p:sp>
        <p:nvSpPr>
          <p:cNvPr id="3" name="Platshållare för innehåll 2"/>
          <p:cNvSpPr>
            <a:spLocks noGrp="1"/>
          </p:cNvSpPr>
          <p:nvPr>
            <p:ph idx="1"/>
          </p:nvPr>
        </p:nvSpPr>
        <p:spPr/>
        <p:txBody>
          <a:bodyPr/>
          <a:lstStyle/>
          <a:p>
            <a:r>
              <a:rPr lang="sv-SE" dirty="0"/>
              <a:t>Vi äter pedagogisk lunch med eleverna. </a:t>
            </a:r>
          </a:p>
          <a:p>
            <a:r>
              <a:rPr lang="sv-SE" dirty="0"/>
              <a:t>Eleverna har fasta plaster i matsal, klassrum och hallar. Detta för att skapa en trygg och fast rutin. </a:t>
            </a:r>
          </a:p>
          <a:p>
            <a:r>
              <a:rPr lang="sv-SE" dirty="0"/>
              <a:t>Vi försöker ta tillvara på det kulturutbud som finns i kommunen. </a:t>
            </a:r>
          </a:p>
          <a:p>
            <a:r>
              <a:rPr lang="sv-SE" dirty="0"/>
              <a:t>Vi tycker att rörelse är viktigt, både ute och inne. </a:t>
            </a:r>
          </a:p>
          <a:p>
            <a:r>
              <a:rPr lang="sv-SE" dirty="0"/>
              <a:t>Elever och vårdnadshavare erbjuds samtal en gång per termin. </a:t>
            </a:r>
          </a:p>
          <a:p>
            <a:r>
              <a:rPr lang="sv-SE" dirty="0"/>
              <a:t>Föräldramöte sker under hösten. </a:t>
            </a:r>
          </a:p>
        </p:txBody>
      </p:sp>
    </p:spTree>
    <p:extLst>
      <p:ext uri="{BB962C8B-B14F-4D97-AF65-F5344CB8AC3E}">
        <p14:creationId xmlns:p14="http://schemas.microsoft.com/office/powerpoint/2010/main" val="2495683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Indelning av klasser</a:t>
            </a:r>
          </a:p>
        </p:txBody>
      </p:sp>
      <p:sp>
        <p:nvSpPr>
          <p:cNvPr id="3" name="Platshållare för innehåll 2"/>
          <p:cNvSpPr>
            <a:spLocks noGrp="1"/>
          </p:cNvSpPr>
          <p:nvPr>
            <p:ph idx="1"/>
          </p:nvPr>
        </p:nvSpPr>
        <p:spPr/>
        <p:txBody>
          <a:bodyPr/>
          <a:lstStyle/>
          <a:p>
            <a:r>
              <a:rPr lang="sv-SE" dirty="0"/>
              <a:t>När vi konstruerar och delar in klasserna försöker vi på bästa sätt ta hänsyn till en bra fördelning av flickor och pojkar och en geografisk sammanhållning så att elever har klasskamrater i sitt närområde.</a:t>
            </a:r>
          </a:p>
          <a:p>
            <a:r>
              <a:rPr lang="sv-SE" dirty="0"/>
              <a:t>Målsättningen är att sätta samman klasser med goda förutsättningar för en bra arbetsgemenskap inför de kommande skolåren.</a:t>
            </a:r>
          </a:p>
          <a:p>
            <a:r>
              <a:rPr lang="sv-SE" dirty="0"/>
              <a:t>Frågor om klassindelning kontakta biträdande rektor  </a:t>
            </a:r>
            <a:r>
              <a:rPr lang="sv-SE" dirty="0">
                <a:hlinkClick r:id="rId2"/>
              </a:rPr>
              <a:t>Ewa.Hjelm@uppsala.se</a:t>
            </a:r>
            <a:r>
              <a:rPr lang="sv-SE" dirty="0"/>
              <a:t> </a:t>
            </a:r>
          </a:p>
        </p:txBody>
      </p:sp>
    </p:spTree>
    <p:extLst>
      <p:ext uri="{BB962C8B-B14F-4D97-AF65-F5344CB8AC3E}">
        <p14:creationId xmlns:p14="http://schemas.microsoft.com/office/powerpoint/2010/main" val="757056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868" y="1107168"/>
            <a:ext cx="5801784" cy="4351338"/>
          </a:xfrm>
        </p:spPr>
      </p:pic>
      <p:pic>
        <p:nvPicPr>
          <p:cNvPr id="5" name="Platshållare för innehåll 4" descr="En bild som visar inomhus, kylskåp, täckt, foto&#10;&#10;Automatiskt genererad beskrivning">
            <a:extLst>
              <a:ext uri="{FF2B5EF4-FFF2-40B4-BE49-F238E27FC236}">
                <a16:creationId xmlns:a16="http://schemas.microsoft.com/office/drawing/2014/main" id="{E3BFAD41-4E4B-46D4-B52B-252BCBC2C199}"/>
              </a:ext>
            </a:extLst>
          </p:cNvPr>
          <p:cNvPicPr>
            <a:picLocks noChangeAspect="1"/>
          </p:cNvPicPr>
          <p:nvPr/>
        </p:nvPicPr>
        <p:blipFill>
          <a:blip r:embed="rId3"/>
          <a:stretch>
            <a:fillRect/>
          </a:stretch>
        </p:blipFill>
        <p:spPr>
          <a:xfrm>
            <a:off x="6287576" y="1107168"/>
            <a:ext cx="5801784" cy="4351338"/>
          </a:xfrm>
          <a:prstGeom prst="rect">
            <a:avLst/>
          </a:prstGeom>
        </p:spPr>
      </p:pic>
    </p:spTree>
    <p:extLst>
      <p:ext uri="{BB962C8B-B14F-4D97-AF65-F5344CB8AC3E}">
        <p14:creationId xmlns:p14="http://schemas.microsoft.com/office/powerpoint/2010/main" val="3686870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        KLASSRUM MÅSEN OCH SVANEN</a:t>
            </a:r>
          </a:p>
        </p:txBody>
      </p:sp>
      <p:pic>
        <p:nvPicPr>
          <p:cNvPr id="4" name="Platshållare för innehåll 4" descr="En bild som visar tak, inomhus, bord, rum&#10;&#10;Automatiskt genererad beskrivning">
            <a:extLst>
              <a:ext uri="{FF2B5EF4-FFF2-40B4-BE49-F238E27FC236}">
                <a16:creationId xmlns:a16="http://schemas.microsoft.com/office/drawing/2014/main" id="{A52FAD27-1B06-40C1-9C5D-B27BEF7331FA}"/>
              </a:ext>
            </a:extLst>
          </p:cNvPr>
          <p:cNvPicPr>
            <a:picLocks noGrp="1" noChangeAspect="1"/>
          </p:cNvPicPr>
          <p:nvPr>
            <p:ph idx="1"/>
          </p:nvPr>
        </p:nvPicPr>
        <p:blipFill>
          <a:blip r:embed="rId2"/>
          <a:stretch>
            <a:fillRect/>
          </a:stretch>
        </p:blipFill>
        <p:spPr>
          <a:xfrm>
            <a:off x="1089660" y="2034539"/>
            <a:ext cx="4151631" cy="3113723"/>
          </a:xfrm>
          <a:prstGeom prst="rect">
            <a:avLst/>
          </a:prstGeom>
        </p:spPr>
      </p:pic>
      <p:pic>
        <p:nvPicPr>
          <p:cNvPr id="5" name="Platshållare för innehåll 4" descr="En bild som visar inomhus, tak, kök, bord&#10;&#10;Automatiskt genererad beskrivning">
            <a:extLst>
              <a:ext uri="{FF2B5EF4-FFF2-40B4-BE49-F238E27FC236}">
                <a16:creationId xmlns:a16="http://schemas.microsoft.com/office/drawing/2014/main" id="{61615943-C5A0-456A-AA85-26FB94CDB0B6}"/>
              </a:ext>
            </a:extLst>
          </p:cNvPr>
          <p:cNvPicPr>
            <a:picLocks noChangeAspect="1"/>
          </p:cNvPicPr>
          <p:nvPr/>
        </p:nvPicPr>
        <p:blipFill rotWithShape="1">
          <a:blip r:embed="rId3"/>
          <a:srcRect t="6559" r="2" b="7864"/>
          <a:stretch/>
        </p:blipFill>
        <p:spPr>
          <a:xfrm>
            <a:off x="6096000" y="2034539"/>
            <a:ext cx="4942614" cy="3172358"/>
          </a:xfrm>
          <a:prstGeom prst="rect">
            <a:avLst/>
          </a:prstGeom>
        </p:spPr>
      </p:pic>
    </p:spTree>
    <p:extLst>
      <p:ext uri="{BB962C8B-B14F-4D97-AF65-F5344CB8AC3E}">
        <p14:creationId xmlns:p14="http://schemas.microsoft.com/office/powerpoint/2010/main" val="2259285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a:t>VI ARBETAR MED MATEMATIK OCH MÅLAR</a:t>
            </a:r>
          </a:p>
        </p:txBody>
      </p:sp>
      <p:pic>
        <p:nvPicPr>
          <p:cNvPr id="4" name="Platshållare för innehåll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0393" y="2060757"/>
            <a:ext cx="2700149" cy="4351338"/>
          </a:xfrm>
        </p:spPr>
      </p:pic>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3392" y="2001860"/>
            <a:ext cx="3894562" cy="4410235"/>
          </a:xfrm>
          <a:prstGeom prst="rect">
            <a:avLst/>
          </a:prstGeom>
        </p:spPr>
      </p:pic>
    </p:spTree>
    <p:extLst>
      <p:ext uri="{BB962C8B-B14F-4D97-AF65-F5344CB8AC3E}">
        <p14:creationId xmlns:p14="http://schemas.microsoft.com/office/powerpoint/2010/main" val="116668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a:t>ARBETSMATERIAL</a:t>
            </a:r>
          </a:p>
        </p:txBody>
      </p:sp>
      <p:pic>
        <p:nvPicPr>
          <p:cNvPr id="4" name="Platshållare för innehåll 4">
            <a:extLst>
              <a:ext uri="{FF2B5EF4-FFF2-40B4-BE49-F238E27FC236}">
                <a16:creationId xmlns:a16="http://schemas.microsoft.com/office/drawing/2014/main" id="{5DD0A736-449D-4193-B20E-6DA12A04E90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1854" y="1917065"/>
            <a:ext cx="3262463" cy="4351338"/>
          </a:xfrm>
        </p:spPr>
      </p:pic>
      <p:pic>
        <p:nvPicPr>
          <p:cNvPr id="5" name="Bildobjekt 4">
            <a:extLst>
              <a:ext uri="{FF2B5EF4-FFF2-40B4-BE49-F238E27FC236}">
                <a16:creationId xmlns:a16="http://schemas.microsoft.com/office/drawing/2014/main" id="{D4AF874E-4029-4ED2-AA92-3B442274CB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840"/>
          <a:stretch/>
        </p:blipFill>
        <p:spPr>
          <a:xfrm>
            <a:off x="4213940" y="1690688"/>
            <a:ext cx="3934287" cy="2571843"/>
          </a:xfrm>
          <a:prstGeom prst="rect">
            <a:avLst/>
          </a:prstGeom>
        </p:spPr>
      </p:pic>
      <p:pic>
        <p:nvPicPr>
          <p:cNvPr id="6" name="Bildobjekt 5">
            <a:extLst>
              <a:ext uri="{FF2B5EF4-FFF2-40B4-BE49-F238E27FC236}">
                <a16:creationId xmlns:a16="http://schemas.microsoft.com/office/drawing/2014/main" id="{CA49FD1F-79E6-4ECB-BE97-EC846045AD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020505" y="3962709"/>
            <a:ext cx="2255443" cy="3006223"/>
          </a:xfrm>
          <a:prstGeom prst="rect">
            <a:avLst/>
          </a:prstGeom>
        </p:spPr>
      </p:pic>
    </p:spTree>
    <p:extLst>
      <p:ext uri="{BB962C8B-B14F-4D97-AF65-F5344CB8AC3E}">
        <p14:creationId xmlns:p14="http://schemas.microsoft.com/office/powerpoint/2010/main" val="510794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a:extLst>
              <a:ext uri="{FF2B5EF4-FFF2-40B4-BE49-F238E27FC236}">
                <a16:creationId xmlns:a16="http://schemas.microsoft.com/office/drawing/2014/main" id="{4184EE1A-81F8-441A-8839-6626DB7630D1}"/>
              </a:ext>
            </a:extLst>
          </p:cNvPr>
          <p:cNvPicPr>
            <a:picLocks noGrp="1" noChangeAspect="1"/>
          </p:cNvPicPr>
          <p:nvPr>
            <p:ph type="pic" sz="quarter" idx="13"/>
          </p:nvPr>
        </p:nvPicPr>
        <p:blipFill rotWithShape="1">
          <a:blip r:embed="rId2"/>
          <a:stretch/>
        </p:blipFill>
        <p:spPr>
          <a:xfrm>
            <a:off x="5103824" y="0"/>
            <a:ext cx="7076391" cy="4723492"/>
          </a:xfrm>
          <a:prstGeom prst="rect">
            <a:avLst/>
          </a:prstGeom>
          <a:noFill/>
        </p:spPr>
      </p:pic>
      <p:sp>
        <p:nvSpPr>
          <p:cNvPr id="11" name="Title 2">
            <a:extLst>
              <a:ext uri="{FF2B5EF4-FFF2-40B4-BE49-F238E27FC236}">
                <a16:creationId xmlns:a16="http://schemas.microsoft.com/office/drawing/2014/main" id="{B6F85829-6DE5-D24E-2B38-16A99B293215}"/>
              </a:ext>
            </a:extLst>
          </p:cNvPr>
          <p:cNvSpPr>
            <a:spLocks noGrp="1"/>
          </p:cNvSpPr>
          <p:nvPr>
            <p:ph type="title"/>
          </p:nvPr>
        </p:nvSpPr>
        <p:spPr>
          <a:xfrm>
            <a:off x="838200" y="954250"/>
            <a:ext cx="3827745" cy="1433232"/>
          </a:xfrm>
        </p:spPr>
        <p:txBody>
          <a:bodyPr>
            <a:normAutofit/>
          </a:bodyPr>
          <a:lstStyle/>
          <a:p>
            <a:r>
              <a:rPr lang="en-US" sz="3600" dirty="0" err="1"/>
              <a:t>Dagordning</a:t>
            </a:r>
            <a:endParaRPr lang="en-US" sz="3600" dirty="0"/>
          </a:p>
        </p:txBody>
      </p:sp>
      <p:sp>
        <p:nvSpPr>
          <p:cNvPr id="13" name="Content Placeholder 3">
            <a:extLst>
              <a:ext uri="{FF2B5EF4-FFF2-40B4-BE49-F238E27FC236}">
                <a16:creationId xmlns:a16="http://schemas.microsoft.com/office/drawing/2014/main" id="{88968A12-DD59-83FB-4251-451FA94295EF}"/>
              </a:ext>
            </a:extLst>
          </p:cNvPr>
          <p:cNvSpPr>
            <a:spLocks noGrp="1"/>
          </p:cNvSpPr>
          <p:nvPr>
            <p:ph idx="1"/>
          </p:nvPr>
        </p:nvSpPr>
        <p:spPr>
          <a:xfrm>
            <a:off x="838200" y="2634712"/>
            <a:ext cx="3827745" cy="3542250"/>
          </a:xfrm>
        </p:spPr>
        <p:txBody>
          <a:bodyPr/>
          <a:lstStyle/>
          <a:p>
            <a:pPr marL="342900" indent="-342900">
              <a:buFont typeface="Wingdings" panose="05000000000000000000" pitchFamily="2" charset="2"/>
              <a:buChar char="v"/>
            </a:pPr>
            <a:r>
              <a:rPr lang="en-US" dirty="0"/>
              <a:t>Presentation</a:t>
            </a:r>
          </a:p>
          <a:p>
            <a:pPr marL="342900" indent="-342900">
              <a:buFont typeface="Wingdings" panose="05000000000000000000" pitchFamily="2" charset="2"/>
              <a:buChar char="v"/>
            </a:pPr>
            <a:r>
              <a:rPr lang="en-US" dirty="0"/>
              <a:t>Info om </a:t>
            </a:r>
            <a:r>
              <a:rPr lang="en-US" dirty="0" err="1"/>
              <a:t>skolan</a:t>
            </a:r>
            <a:endParaRPr lang="en-US" dirty="0"/>
          </a:p>
          <a:p>
            <a:pPr marL="342900" indent="-342900">
              <a:buFont typeface="Wingdings" panose="05000000000000000000" pitchFamily="2" charset="2"/>
              <a:buChar char="v"/>
            </a:pPr>
            <a:r>
              <a:rPr lang="en-US" dirty="0" err="1"/>
              <a:t>Skolvalet</a:t>
            </a:r>
            <a:endParaRPr lang="en-US" dirty="0"/>
          </a:p>
          <a:p>
            <a:pPr marL="342900" indent="-342900">
              <a:buFont typeface="Wingdings" panose="05000000000000000000" pitchFamily="2" charset="2"/>
              <a:buChar char="v"/>
            </a:pPr>
            <a:r>
              <a:rPr lang="en-US" dirty="0" err="1"/>
              <a:t>Att</a:t>
            </a:r>
            <a:r>
              <a:rPr lang="en-US" dirty="0"/>
              <a:t> </a:t>
            </a:r>
            <a:r>
              <a:rPr lang="en-US" dirty="0" err="1"/>
              <a:t>gå</a:t>
            </a:r>
            <a:r>
              <a:rPr lang="en-US" dirty="0"/>
              <a:t> i förskoleklass</a:t>
            </a:r>
          </a:p>
          <a:p>
            <a:pPr marL="342900" indent="-342900">
              <a:buFont typeface="Wingdings" panose="05000000000000000000" pitchFamily="2" charset="2"/>
              <a:buChar char="v"/>
            </a:pPr>
            <a:r>
              <a:rPr lang="en-US" dirty="0" err="1"/>
              <a:t>Föräldrars</a:t>
            </a:r>
            <a:r>
              <a:rPr lang="en-US" dirty="0"/>
              <a:t> </a:t>
            </a:r>
            <a:r>
              <a:rPr lang="en-US" dirty="0" err="1"/>
              <a:t>delaktighet</a:t>
            </a:r>
            <a:r>
              <a:rPr lang="en-US" dirty="0"/>
              <a:t> i </a:t>
            </a:r>
            <a:r>
              <a:rPr lang="en-US" dirty="0" err="1"/>
              <a:t>skolan</a:t>
            </a:r>
            <a:endParaRPr lang="en-US" dirty="0"/>
          </a:p>
          <a:p>
            <a:pPr marL="342900" indent="-342900">
              <a:buFont typeface="Wingdings" panose="05000000000000000000" pitchFamily="2" charset="2"/>
              <a:buChar char="v"/>
            </a:pPr>
            <a:r>
              <a:rPr lang="en-US" dirty="0" err="1"/>
              <a:t>Elevhälsoteamet</a:t>
            </a:r>
            <a:endParaRPr lang="en-US" dirty="0"/>
          </a:p>
          <a:p>
            <a:pPr marL="342900" indent="-342900">
              <a:buFont typeface="Wingdings" panose="05000000000000000000" pitchFamily="2" charset="2"/>
              <a:buChar char="v"/>
            </a:pPr>
            <a:r>
              <a:rPr lang="en-US" dirty="0" err="1"/>
              <a:t>Visning</a:t>
            </a:r>
            <a:r>
              <a:rPr lang="en-US" dirty="0"/>
              <a:t> av </a:t>
            </a:r>
            <a:r>
              <a:rPr lang="en-US" dirty="0" err="1"/>
              <a:t>förskoleklassens</a:t>
            </a:r>
            <a:r>
              <a:rPr lang="en-US" dirty="0"/>
              <a:t> </a:t>
            </a:r>
            <a:r>
              <a:rPr lang="en-US" dirty="0" err="1"/>
              <a:t>lokaler</a:t>
            </a:r>
            <a:endParaRPr lang="en-US" dirty="0"/>
          </a:p>
        </p:txBody>
      </p:sp>
      <p:sp>
        <p:nvSpPr>
          <p:cNvPr id="4" name="Platshållare för bildnummer 3" hidden="1">
            <a:extLst>
              <a:ext uri="{FF2B5EF4-FFF2-40B4-BE49-F238E27FC236}">
                <a16:creationId xmlns:a16="http://schemas.microsoft.com/office/drawing/2014/main" id="{D3D9B9AC-5AD3-4902-8CCE-CC8F0BCC7FD2}"/>
              </a:ext>
            </a:extLst>
          </p:cNvPr>
          <p:cNvSpPr>
            <a:spLocks noGrp="1"/>
          </p:cNvSpPr>
          <p:nvPr>
            <p:ph type="sldNum" sz="quarter" idx="4294967295"/>
          </p:nvPr>
        </p:nvSpPr>
        <p:spPr>
          <a:xfrm>
            <a:off x="9160727" y="6356350"/>
            <a:ext cx="2743200" cy="365125"/>
          </a:xfrm>
        </p:spPr>
        <p:txBody>
          <a:bodyPr/>
          <a:lstStyle/>
          <a:p>
            <a:pPr>
              <a:spcAft>
                <a:spcPts val="600"/>
              </a:spcAft>
            </a:pPr>
            <a:fld id="{D02B33C2-54EE-4A44-9B78-6F01870CE737}" type="slidenum">
              <a:rPr lang="sv-SE" smtClean="0"/>
              <a:pPr>
                <a:spcAft>
                  <a:spcPts val="600"/>
                </a:spcAft>
              </a:pPr>
              <a:t>2</a:t>
            </a:fld>
            <a:endParaRPr lang="sv-SE"/>
          </a:p>
        </p:txBody>
      </p:sp>
      <p:sp>
        <p:nvSpPr>
          <p:cNvPr id="2" name="textruta 1">
            <a:extLst>
              <a:ext uri="{FF2B5EF4-FFF2-40B4-BE49-F238E27FC236}">
                <a16:creationId xmlns:a16="http://schemas.microsoft.com/office/drawing/2014/main" id="{63B230E5-F232-4793-8EC7-5B5FD8CD9E18}"/>
              </a:ext>
            </a:extLst>
          </p:cNvPr>
          <p:cNvSpPr txBox="1"/>
          <p:nvPr/>
        </p:nvSpPr>
        <p:spPr>
          <a:xfrm>
            <a:off x="6431622" y="5219272"/>
            <a:ext cx="4602823" cy="707886"/>
          </a:xfrm>
          <a:prstGeom prst="rect">
            <a:avLst/>
          </a:prstGeom>
          <a:noFill/>
        </p:spPr>
        <p:txBody>
          <a:bodyPr wrap="square" rtlCol="0">
            <a:spAutoFit/>
          </a:bodyPr>
          <a:lstStyle/>
          <a:p>
            <a:pPr algn="ctr"/>
            <a:r>
              <a:rPr lang="sv-SE" sz="2000" dirty="0">
                <a:solidFill>
                  <a:schemeClr val="bg1"/>
                </a:solidFill>
              </a:rPr>
              <a:t>Informationsmöte blivande förskoleklass</a:t>
            </a:r>
          </a:p>
          <a:p>
            <a:pPr algn="ctr"/>
            <a:r>
              <a:rPr lang="sv-SE" sz="2000" dirty="0">
                <a:solidFill>
                  <a:schemeClr val="bg1"/>
                </a:solidFill>
              </a:rPr>
              <a:t>Sunnerstaskolan</a:t>
            </a:r>
          </a:p>
        </p:txBody>
      </p:sp>
    </p:spTree>
    <p:extLst>
      <p:ext uri="{BB962C8B-B14F-4D97-AF65-F5344CB8AC3E}">
        <p14:creationId xmlns:p14="http://schemas.microsoft.com/office/powerpoint/2010/main" val="4166740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descr="En bild som visar inomhus, rum, bor, bord&#10;&#10;Automatiskt genererad beskrivning">
            <a:extLst>
              <a:ext uri="{FF2B5EF4-FFF2-40B4-BE49-F238E27FC236}">
                <a16:creationId xmlns:a16="http://schemas.microsoft.com/office/drawing/2014/main" id="{DCF760A8-5847-4C50-85FC-AEBD8F753838}"/>
              </a:ext>
            </a:extLst>
          </p:cNvPr>
          <p:cNvPicPr>
            <a:picLocks noGrp="1" noChangeAspect="1"/>
          </p:cNvPicPr>
          <p:nvPr>
            <p:ph idx="1"/>
          </p:nvPr>
        </p:nvPicPr>
        <p:blipFill>
          <a:blip r:embed="rId2"/>
          <a:stretch>
            <a:fillRect/>
          </a:stretch>
        </p:blipFill>
        <p:spPr>
          <a:xfrm>
            <a:off x="6594656" y="1833169"/>
            <a:ext cx="4887595" cy="3665696"/>
          </a:xfrm>
          <a:prstGeom prst="rect">
            <a:avLst/>
          </a:prstGeom>
        </p:spPr>
      </p:pic>
      <p:pic>
        <p:nvPicPr>
          <p:cNvPr id="8" name="Platshållare för innehåll 4" descr="En bild som visar inomhus, golv, tak, bord&#10;&#10;Automatiskt genererad beskrivning">
            <a:extLst>
              <a:ext uri="{FF2B5EF4-FFF2-40B4-BE49-F238E27FC236}">
                <a16:creationId xmlns:a16="http://schemas.microsoft.com/office/drawing/2014/main" id="{8B00C5C7-74BC-47DC-B3F0-3EC17B9BFA47}"/>
              </a:ext>
            </a:extLst>
          </p:cNvPr>
          <p:cNvPicPr>
            <a:picLocks noChangeAspect="1"/>
          </p:cNvPicPr>
          <p:nvPr/>
        </p:nvPicPr>
        <p:blipFill>
          <a:blip r:embed="rId3"/>
          <a:stretch>
            <a:fillRect/>
          </a:stretch>
        </p:blipFill>
        <p:spPr>
          <a:xfrm>
            <a:off x="703307" y="1833169"/>
            <a:ext cx="4770030" cy="3577523"/>
          </a:xfrm>
          <a:prstGeom prst="rect">
            <a:avLst/>
          </a:prstGeom>
        </p:spPr>
      </p:pic>
      <p:sp>
        <p:nvSpPr>
          <p:cNvPr id="4" name="textruta 3"/>
          <p:cNvSpPr txBox="1"/>
          <p:nvPr/>
        </p:nvSpPr>
        <p:spPr>
          <a:xfrm>
            <a:off x="838200" y="5839097"/>
            <a:ext cx="45045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UGGLANS KLASSRUM</a:t>
            </a:r>
          </a:p>
        </p:txBody>
      </p:sp>
      <p:sp>
        <p:nvSpPr>
          <p:cNvPr id="6" name="textruta 5"/>
          <p:cNvSpPr txBox="1"/>
          <p:nvPr/>
        </p:nvSpPr>
        <p:spPr>
          <a:xfrm>
            <a:off x="7720149" y="5839097"/>
            <a:ext cx="32526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PICASSO KONSTVERK PÅ SVANEN</a:t>
            </a:r>
          </a:p>
        </p:txBody>
      </p:sp>
    </p:spTree>
    <p:extLst>
      <p:ext uri="{BB962C8B-B14F-4D97-AF65-F5344CB8AC3E}">
        <p14:creationId xmlns:p14="http://schemas.microsoft.com/office/powerpoint/2010/main" val="3674727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Visa källbilden">
            <a:extLst>
              <a:ext uri="{FF2B5EF4-FFF2-40B4-BE49-F238E27FC236}">
                <a16:creationId xmlns:a16="http://schemas.microsoft.com/office/drawing/2014/main" id="{36B38758-67E7-4798-9FBB-FCB30E8ABA1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44907" y="454266"/>
            <a:ext cx="4080998" cy="6113854"/>
          </a:xfrm>
          <a:prstGeom prst="rect">
            <a:avLst/>
          </a:prstGeom>
          <a:solidFill>
            <a:srgbClr val="FFFFFF"/>
          </a:solidFill>
        </p:spPr>
      </p:pic>
      <p:sp>
        <p:nvSpPr>
          <p:cNvPr id="2" name="Rubrik 1">
            <a:extLst>
              <a:ext uri="{FF2B5EF4-FFF2-40B4-BE49-F238E27FC236}">
                <a16:creationId xmlns:a16="http://schemas.microsoft.com/office/drawing/2014/main" id="{DE4A046D-902F-4F0C-88B3-00F59DAD6964}"/>
              </a:ext>
            </a:extLst>
          </p:cNvPr>
          <p:cNvSpPr>
            <a:spLocks noGrp="1"/>
          </p:cNvSpPr>
          <p:nvPr>
            <p:ph type="title"/>
          </p:nvPr>
        </p:nvSpPr>
        <p:spPr>
          <a:xfrm>
            <a:off x="838199" y="836114"/>
            <a:ext cx="6529039" cy="1380947"/>
          </a:xfrm>
        </p:spPr>
        <p:txBody>
          <a:bodyPr anchor="b">
            <a:normAutofit/>
          </a:bodyPr>
          <a:lstStyle/>
          <a:p>
            <a:r>
              <a:rPr lang="sv-SE" dirty="0"/>
              <a:t>Föräldrars delaktighet i skolan</a:t>
            </a:r>
          </a:p>
        </p:txBody>
      </p:sp>
      <p:sp>
        <p:nvSpPr>
          <p:cNvPr id="7" name="Platshållare för innehåll 6">
            <a:extLst>
              <a:ext uri="{FF2B5EF4-FFF2-40B4-BE49-F238E27FC236}">
                <a16:creationId xmlns:a16="http://schemas.microsoft.com/office/drawing/2014/main" id="{56A568F7-0D23-4F81-8FA8-797681D092ED}"/>
              </a:ext>
            </a:extLst>
          </p:cNvPr>
          <p:cNvSpPr>
            <a:spLocks noGrp="1"/>
          </p:cNvSpPr>
          <p:nvPr>
            <p:ph idx="1"/>
          </p:nvPr>
        </p:nvSpPr>
        <p:spPr>
          <a:xfrm>
            <a:off x="838200" y="2634712"/>
            <a:ext cx="7555787" cy="3542250"/>
          </a:xfrm>
        </p:spPr>
        <p:txBody>
          <a:bodyPr>
            <a:normAutofit/>
          </a:bodyPr>
          <a:lstStyle/>
          <a:p>
            <a:pPr marL="342900" indent="-342900">
              <a:buFont typeface="Wingdings" panose="05000000000000000000" pitchFamily="2" charset="2"/>
              <a:buChar char="v"/>
            </a:pPr>
            <a:r>
              <a:rPr lang="sv-SE" sz="2200" dirty="0"/>
              <a:t>Utvecklingssamtal höst och vår</a:t>
            </a:r>
          </a:p>
          <a:p>
            <a:pPr marL="342900" indent="-342900">
              <a:buFont typeface="Wingdings" panose="05000000000000000000" pitchFamily="2" charset="2"/>
              <a:buChar char="v"/>
            </a:pPr>
            <a:r>
              <a:rPr lang="sv-SE" sz="2200" dirty="0"/>
              <a:t>Unikum för dokumentation av lärandet samt information av olika slag</a:t>
            </a:r>
          </a:p>
          <a:p>
            <a:pPr marL="342900" indent="-342900">
              <a:buFont typeface="Wingdings" panose="05000000000000000000" pitchFamily="2" charset="2"/>
              <a:buChar char="v"/>
            </a:pPr>
            <a:r>
              <a:rPr lang="sv-SE" sz="2200" dirty="0"/>
              <a:t>Förväntansdokument, se hemsidan</a:t>
            </a:r>
          </a:p>
          <a:p>
            <a:pPr marL="342900" indent="-342900">
              <a:buFont typeface="Wingdings" panose="05000000000000000000" pitchFamily="2" charset="2"/>
              <a:buChar char="v"/>
            </a:pPr>
            <a:r>
              <a:rPr lang="sv-SE" sz="2200" dirty="0"/>
              <a:t>Föräldrabesök och föräldrapolicy vid besök, se hemsidan</a:t>
            </a:r>
          </a:p>
          <a:p>
            <a:pPr marL="342900" indent="-342900">
              <a:buFont typeface="Wingdings" panose="05000000000000000000" pitchFamily="2" charset="2"/>
              <a:buChar char="v"/>
            </a:pPr>
            <a:endParaRPr lang="sv-SE" sz="2200" dirty="0"/>
          </a:p>
        </p:txBody>
      </p:sp>
      <p:sp>
        <p:nvSpPr>
          <p:cNvPr id="4" name="Platshållare för bildnummer 3" hidden="1">
            <a:extLst>
              <a:ext uri="{FF2B5EF4-FFF2-40B4-BE49-F238E27FC236}">
                <a16:creationId xmlns:a16="http://schemas.microsoft.com/office/drawing/2014/main" id="{6088FC0A-986A-439C-B88F-3CB5A5D94506}"/>
              </a:ext>
            </a:extLst>
          </p:cNvPr>
          <p:cNvSpPr>
            <a:spLocks noGrp="1"/>
          </p:cNvSpPr>
          <p:nvPr>
            <p:ph type="sldNum" sz="quarter" idx="4294967295"/>
          </p:nvPr>
        </p:nvSpPr>
        <p:spPr>
          <a:xfrm>
            <a:off x="9160727" y="6356350"/>
            <a:ext cx="2743200" cy="365125"/>
          </a:xfrm>
        </p:spPr>
        <p:txBody>
          <a:bodyPr/>
          <a:lstStyle/>
          <a:p>
            <a:pPr>
              <a:spcAft>
                <a:spcPts val="600"/>
              </a:spcAft>
            </a:pPr>
            <a:fld id="{D02B33C2-54EE-4A44-9B78-6F01870CE737}" type="slidenum">
              <a:rPr lang="sv-SE" smtClean="0"/>
              <a:pPr>
                <a:spcAft>
                  <a:spcPts val="600"/>
                </a:spcAft>
              </a:pPr>
              <a:t>21</a:t>
            </a:fld>
            <a:endParaRPr lang="sv-SE"/>
          </a:p>
        </p:txBody>
      </p:sp>
    </p:spTree>
    <p:extLst>
      <p:ext uri="{BB962C8B-B14F-4D97-AF65-F5344CB8AC3E}">
        <p14:creationId xmlns:p14="http://schemas.microsoft.com/office/powerpoint/2010/main" val="2191316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4A046D-902F-4F0C-88B3-00F59DAD6964}"/>
              </a:ext>
            </a:extLst>
          </p:cNvPr>
          <p:cNvSpPr>
            <a:spLocks noGrp="1"/>
          </p:cNvSpPr>
          <p:nvPr>
            <p:ph type="title"/>
          </p:nvPr>
        </p:nvSpPr>
        <p:spPr>
          <a:xfrm>
            <a:off x="924674" y="595813"/>
            <a:ext cx="9285172" cy="1255857"/>
          </a:xfrm>
        </p:spPr>
        <p:txBody>
          <a:bodyPr/>
          <a:lstStyle/>
          <a:p>
            <a:r>
              <a:rPr lang="sv-SE" dirty="0"/>
              <a:t>Elevhälsoteamet, EHT</a:t>
            </a:r>
          </a:p>
        </p:txBody>
      </p:sp>
      <p:sp>
        <p:nvSpPr>
          <p:cNvPr id="4" name="Platshållare för bildnummer 3">
            <a:extLst>
              <a:ext uri="{FF2B5EF4-FFF2-40B4-BE49-F238E27FC236}">
                <a16:creationId xmlns:a16="http://schemas.microsoft.com/office/drawing/2014/main" id="{6088FC0A-986A-439C-B88F-3CB5A5D94506}"/>
              </a:ext>
            </a:extLst>
          </p:cNvPr>
          <p:cNvSpPr>
            <a:spLocks noGrp="1"/>
          </p:cNvSpPr>
          <p:nvPr>
            <p:ph type="sldNum" sz="quarter" idx="12"/>
          </p:nvPr>
        </p:nvSpPr>
        <p:spPr/>
        <p:txBody>
          <a:bodyPr/>
          <a:lstStyle/>
          <a:p>
            <a:fld id="{D02B33C2-54EE-4A44-9B78-6F01870CE737}" type="slidenum">
              <a:rPr lang="sv-SE" smtClean="0"/>
              <a:t>22</a:t>
            </a:fld>
            <a:endParaRPr lang="sv-SE"/>
          </a:p>
        </p:txBody>
      </p:sp>
      <p:sp>
        <p:nvSpPr>
          <p:cNvPr id="7" name="Platshållare för innehåll 6">
            <a:extLst>
              <a:ext uri="{FF2B5EF4-FFF2-40B4-BE49-F238E27FC236}">
                <a16:creationId xmlns:a16="http://schemas.microsoft.com/office/drawing/2014/main" id="{56A568F7-0D23-4F81-8FA8-797681D092ED}"/>
              </a:ext>
            </a:extLst>
          </p:cNvPr>
          <p:cNvSpPr>
            <a:spLocks noGrp="1"/>
          </p:cNvSpPr>
          <p:nvPr>
            <p:ph idx="1"/>
          </p:nvPr>
        </p:nvSpPr>
        <p:spPr>
          <a:xfrm>
            <a:off x="838200" y="2268544"/>
            <a:ext cx="9371646" cy="3108642"/>
          </a:xfrm>
        </p:spPr>
        <p:txBody>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sv-SE" sz="16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Rektor		</a:t>
            </a:r>
            <a:r>
              <a:rPr kumimoji="0" lang="sv-SE" sz="1600" i="1"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Catarina Eriksson</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sv-SE" sz="16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Bitr rektor		</a:t>
            </a:r>
            <a:r>
              <a:rPr kumimoji="0" lang="sv-SE" sz="1600" i="1"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Ewa Hjelm</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sv-SE" sz="16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Specialpedagoger	</a:t>
            </a:r>
            <a:r>
              <a:rPr kumimoji="0" lang="sv-SE" sz="1600" i="1"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Susanne Lindholm</a:t>
            </a:r>
            <a:r>
              <a:rPr kumimoji="0" lang="sv-SE" sz="16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(åk F-2) och </a:t>
            </a:r>
            <a:r>
              <a:rPr kumimoji="0" lang="sv-SE" sz="1600" i="1"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Susanna Westerberg </a:t>
            </a:r>
            <a:r>
              <a:rPr kumimoji="0" lang="sv-SE" sz="16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(åk 3-5)</a:t>
            </a:r>
            <a:r>
              <a:rPr kumimoji="0" lang="sv-SE" sz="1600" i="1"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sv-SE" sz="16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Skolsköterska	</a:t>
            </a:r>
            <a:r>
              <a:rPr lang="sv-SE" sz="1600" i="1" dirty="0">
                <a:solidFill>
                  <a:prstClr val="black"/>
                </a:solidFill>
                <a:latin typeface="Arial" panose="020B0604020202020204" pitchFamily="34" charset="0"/>
                <a:cs typeface="Arial" panose="020B0604020202020204" pitchFamily="34" charset="0"/>
              </a:rPr>
              <a:t>Carina Lundberg</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sv-SE" sz="160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Kurator	</a:t>
            </a:r>
            <a:r>
              <a:rPr kumimoji="0" lang="sv-SE" sz="1600" i="1"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Liza Nässlin Eidenert</a:t>
            </a:r>
            <a:r>
              <a:rPr kumimoji="0" lang="sv-SE" sz="16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sv-SE" sz="16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Skolpsykolog	</a:t>
            </a:r>
            <a:r>
              <a:rPr lang="sv-SE" sz="1600" i="1" dirty="0">
                <a:solidFill>
                  <a:prstClr val="black"/>
                </a:solidFill>
                <a:latin typeface="Arial" panose="020B0604020202020204" pitchFamily="34" charset="0"/>
                <a:cs typeface="Arial" panose="020B0604020202020204" pitchFamily="34" charset="0"/>
              </a:rPr>
              <a:t>Anlitas vid behov</a:t>
            </a:r>
            <a:endParaRPr kumimoji="0" lang="sv-SE" sz="16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sv-SE" sz="16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Teamet samarbetar för att alla elever ska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lyckas i skolan.</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sv-S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indent="-342900">
              <a:buFont typeface="Wingdings" panose="05000000000000000000" pitchFamily="2" charset="2"/>
              <a:buChar char="v"/>
            </a:pPr>
            <a:endParaRPr lang="sv-SE" dirty="0"/>
          </a:p>
        </p:txBody>
      </p:sp>
      <p:pic>
        <p:nvPicPr>
          <p:cNvPr id="5" name="Picture 4" descr="Bildresultat för djur i skola">
            <a:hlinkClick r:id="rId2"/>
            <a:extLst>
              <a:ext uri="{FF2B5EF4-FFF2-40B4-BE49-F238E27FC236}">
                <a16:creationId xmlns:a16="http://schemas.microsoft.com/office/drawing/2014/main" id="{DBB65BB1-64AD-4131-8893-86BB74C7C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492" y="3387511"/>
            <a:ext cx="5834435" cy="3333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636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4A046D-902F-4F0C-88B3-00F59DAD6964}"/>
              </a:ext>
            </a:extLst>
          </p:cNvPr>
          <p:cNvSpPr>
            <a:spLocks noGrp="1"/>
          </p:cNvSpPr>
          <p:nvPr>
            <p:ph type="title"/>
          </p:nvPr>
        </p:nvSpPr>
        <p:spPr>
          <a:xfrm>
            <a:off x="838200" y="681038"/>
            <a:ext cx="9179104" cy="1380947"/>
          </a:xfrm>
        </p:spPr>
        <p:txBody>
          <a:bodyPr anchor="b">
            <a:normAutofit/>
          </a:bodyPr>
          <a:lstStyle/>
          <a:p>
            <a:r>
              <a:rPr lang="sv-SE" dirty="0"/>
              <a:t>Information om enskilda elever</a:t>
            </a:r>
          </a:p>
        </p:txBody>
      </p:sp>
      <p:sp>
        <p:nvSpPr>
          <p:cNvPr id="7" name="Platshållare för innehåll 6">
            <a:extLst>
              <a:ext uri="{FF2B5EF4-FFF2-40B4-BE49-F238E27FC236}">
                <a16:creationId xmlns:a16="http://schemas.microsoft.com/office/drawing/2014/main" id="{56A568F7-0D23-4F81-8FA8-797681D092ED}"/>
              </a:ext>
            </a:extLst>
          </p:cNvPr>
          <p:cNvSpPr>
            <a:spLocks noGrp="1"/>
          </p:cNvSpPr>
          <p:nvPr>
            <p:ph idx="1"/>
          </p:nvPr>
        </p:nvSpPr>
        <p:spPr>
          <a:xfrm>
            <a:off x="838200" y="2373330"/>
            <a:ext cx="9066088" cy="3803632"/>
          </a:xfrm>
        </p:spPr>
        <p:txBody>
          <a:bodyPr>
            <a:normAutofit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2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Vi önskar att alla vårdnadshavare godkänner överföring av information via Unikum till skolan. Detta ska göras innan sommaren.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2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De privata förskolor som inte har Unikum lämnar skriftlig information som ni vårdnadshavare måste godkänna.</a:t>
            </a:r>
          </a:p>
          <a:p>
            <a:endParaRPr lang="sv-SE" sz="2200" dirty="0"/>
          </a:p>
          <a:p>
            <a:r>
              <a:rPr lang="sv-SE" sz="2200" dirty="0"/>
              <a:t>Vi genomför särskilda överlämningar under våren med start efter skolvalet. Detta gäller främst elever som på något sätt har behov av särskilt stöd. Berörda vårdnadshavare bjuds in tillsammans med personal från förskolan.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2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2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Information om eleven är viktig för oss för att skapa de bästa förutsättningarna inför skolstarten. </a:t>
            </a:r>
          </a:p>
          <a:p>
            <a:endParaRPr lang="sv-SE" sz="2200" dirty="0"/>
          </a:p>
        </p:txBody>
      </p:sp>
      <p:sp>
        <p:nvSpPr>
          <p:cNvPr id="4" name="Platshållare för bildnummer 3" hidden="1">
            <a:extLst>
              <a:ext uri="{FF2B5EF4-FFF2-40B4-BE49-F238E27FC236}">
                <a16:creationId xmlns:a16="http://schemas.microsoft.com/office/drawing/2014/main" id="{6088FC0A-986A-439C-B88F-3CB5A5D94506}"/>
              </a:ext>
            </a:extLst>
          </p:cNvPr>
          <p:cNvSpPr>
            <a:spLocks noGrp="1"/>
          </p:cNvSpPr>
          <p:nvPr>
            <p:ph type="sldNum" sz="quarter" idx="4294967295"/>
          </p:nvPr>
        </p:nvSpPr>
        <p:spPr>
          <a:xfrm>
            <a:off x="9160727" y="6356350"/>
            <a:ext cx="2743200" cy="365125"/>
          </a:xfrm>
        </p:spPr>
        <p:txBody>
          <a:bodyPr/>
          <a:lstStyle/>
          <a:p>
            <a:pPr>
              <a:spcAft>
                <a:spcPts val="600"/>
              </a:spcAft>
            </a:pPr>
            <a:fld id="{D02B33C2-54EE-4A44-9B78-6F01870CE737}" type="slidenum">
              <a:rPr lang="sv-SE" smtClean="0"/>
              <a:pPr>
                <a:spcAft>
                  <a:spcPts val="600"/>
                </a:spcAft>
              </a:pPr>
              <a:t>23</a:t>
            </a:fld>
            <a:endParaRPr lang="sv-SE"/>
          </a:p>
        </p:txBody>
      </p:sp>
    </p:spTree>
    <p:extLst>
      <p:ext uri="{BB962C8B-B14F-4D97-AF65-F5344CB8AC3E}">
        <p14:creationId xmlns:p14="http://schemas.microsoft.com/office/powerpoint/2010/main" val="656839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4A046D-902F-4F0C-88B3-00F59DAD6964}"/>
              </a:ext>
            </a:extLst>
          </p:cNvPr>
          <p:cNvSpPr>
            <a:spLocks noGrp="1"/>
          </p:cNvSpPr>
          <p:nvPr>
            <p:ph type="title"/>
          </p:nvPr>
        </p:nvSpPr>
        <p:spPr>
          <a:xfrm>
            <a:off x="1294823" y="2330140"/>
            <a:ext cx="9371646" cy="1255857"/>
          </a:xfrm>
        </p:spPr>
        <p:txBody>
          <a:bodyPr>
            <a:normAutofit/>
          </a:bodyPr>
          <a:lstStyle/>
          <a:p>
            <a:r>
              <a:rPr lang="sv-SE" sz="4800" dirty="0"/>
              <a:t>Visning av förskoleklassens lokaler </a:t>
            </a:r>
          </a:p>
        </p:txBody>
      </p:sp>
      <p:sp>
        <p:nvSpPr>
          <p:cNvPr id="4" name="Platshållare för bildnummer 3">
            <a:extLst>
              <a:ext uri="{FF2B5EF4-FFF2-40B4-BE49-F238E27FC236}">
                <a16:creationId xmlns:a16="http://schemas.microsoft.com/office/drawing/2014/main" id="{6088FC0A-986A-439C-B88F-3CB5A5D94506}"/>
              </a:ext>
            </a:extLst>
          </p:cNvPr>
          <p:cNvSpPr>
            <a:spLocks noGrp="1"/>
          </p:cNvSpPr>
          <p:nvPr>
            <p:ph type="sldNum" sz="quarter" idx="12"/>
          </p:nvPr>
        </p:nvSpPr>
        <p:spPr/>
        <p:txBody>
          <a:bodyPr/>
          <a:lstStyle/>
          <a:p>
            <a:fld id="{D02B33C2-54EE-4A44-9B78-6F01870CE737}" type="slidenum">
              <a:rPr lang="sv-SE" smtClean="0"/>
              <a:t>24</a:t>
            </a:fld>
            <a:endParaRPr lang="sv-SE"/>
          </a:p>
        </p:txBody>
      </p:sp>
      <p:sp>
        <p:nvSpPr>
          <p:cNvPr id="7" name="Platshållare för innehåll 6">
            <a:extLst>
              <a:ext uri="{FF2B5EF4-FFF2-40B4-BE49-F238E27FC236}">
                <a16:creationId xmlns:a16="http://schemas.microsoft.com/office/drawing/2014/main" id="{56A568F7-0D23-4F81-8FA8-797681D092ED}"/>
              </a:ext>
            </a:extLst>
          </p:cNvPr>
          <p:cNvSpPr>
            <a:spLocks noGrp="1"/>
          </p:cNvSpPr>
          <p:nvPr>
            <p:ph idx="1"/>
          </p:nvPr>
        </p:nvSpPr>
        <p:spPr>
          <a:xfrm>
            <a:off x="838200" y="5435028"/>
            <a:ext cx="9371646" cy="1119883"/>
          </a:xfrm>
        </p:spPr>
        <p:txBody>
          <a:bodyPr/>
          <a:lstStyle/>
          <a:p>
            <a:endParaRPr lang="sv-SE" dirty="0"/>
          </a:p>
        </p:txBody>
      </p:sp>
    </p:spTree>
    <p:extLst>
      <p:ext uri="{BB962C8B-B14F-4D97-AF65-F5344CB8AC3E}">
        <p14:creationId xmlns:p14="http://schemas.microsoft.com/office/powerpoint/2010/main" val="92367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179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4A046D-902F-4F0C-88B3-00F59DAD6964}"/>
              </a:ext>
            </a:extLst>
          </p:cNvPr>
          <p:cNvSpPr>
            <a:spLocks noGrp="1"/>
          </p:cNvSpPr>
          <p:nvPr>
            <p:ph type="title"/>
          </p:nvPr>
        </p:nvSpPr>
        <p:spPr>
          <a:xfrm>
            <a:off x="838200" y="440874"/>
            <a:ext cx="9371646" cy="1255857"/>
          </a:xfrm>
        </p:spPr>
        <p:txBody>
          <a:bodyPr/>
          <a:lstStyle/>
          <a:p>
            <a:r>
              <a:rPr lang="sv-SE" dirty="0"/>
              <a:t>Presentation </a:t>
            </a:r>
          </a:p>
        </p:txBody>
      </p:sp>
      <p:sp>
        <p:nvSpPr>
          <p:cNvPr id="4" name="Platshållare för bildnummer 3">
            <a:extLst>
              <a:ext uri="{FF2B5EF4-FFF2-40B4-BE49-F238E27FC236}">
                <a16:creationId xmlns:a16="http://schemas.microsoft.com/office/drawing/2014/main" id="{6088FC0A-986A-439C-B88F-3CB5A5D94506}"/>
              </a:ext>
            </a:extLst>
          </p:cNvPr>
          <p:cNvSpPr>
            <a:spLocks noGrp="1"/>
          </p:cNvSpPr>
          <p:nvPr>
            <p:ph type="sldNum" sz="quarter" idx="12"/>
          </p:nvPr>
        </p:nvSpPr>
        <p:spPr/>
        <p:txBody>
          <a:bodyPr/>
          <a:lstStyle/>
          <a:p>
            <a:fld id="{D02B33C2-54EE-4A44-9B78-6F01870CE737}" type="slidenum">
              <a:rPr lang="sv-SE" smtClean="0"/>
              <a:t>3</a:t>
            </a:fld>
            <a:endParaRPr lang="sv-SE"/>
          </a:p>
        </p:txBody>
      </p:sp>
      <p:sp>
        <p:nvSpPr>
          <p:cNvPr id="7" name="Platshållare för innehåll 6">
            <a:extLst>
              <a:ext uri="{FF2B5EF4-FFF2-40B4-BE49-F238E27FC236}">
                <a16:creationId xmlns:a16="http://schemas.microsoft.com/office/drawing/2014/main" id="{56A568F7-0D23-4F81-8FA8-797681D092ED}"/>
              </a:ext>
            </a:extLst>
          </p:cNvPr>
          <p:cNvSpPr>
            <a:spLocks noGrp="1"/>
          </p:cNvSpPr>
          <p:nvPr>
            <p:ph idx="1"/>
          </p:nvPr>
        </p:nvSpPr>
        <p:spPr>
          <a:xfrm>
            <a:off x="838199" y="2111030"/>
            <a:ext cx="10309261" cy="4245320"/>
          </a:xfrm>
        </p:spPr>
        <p:txBody>
          <a:bodyPr/>
          <a:lstStyle/>
          <a:p>
            <a:r>
              <a:rPr lang="sv-SE" sz="2000" dirty="0"/>
              <a:t>Catarina Eriksson, rektor		</a:t>
            </a:r>
            <a:r>
              <a:rPr lang="sv-SE" sz="2000" dirty="0">
                <a:hlinkClick r:id="rId2"/>
              </a:rPr>
              <a:t>catarina.eriksson@uppsala.se</a:t>
            </a:r>
            <a:r>
              <a:rPr lang="sv-SE" sz="2000" dirty="0"/>
              <a:t>  	</a:t>
            </a:r>
            <a:r>
              <a:rPr lang="sv-SE" sz="2000" dirty="0" err="1"/>
              <a:t>tel</a:t>
            </a:r>
            <a:r>
              <a:rPr lang="sv-SE" sz="2000" dirty="0"/>
              <a:t>: 018-727 61 80</a:t>
            </a:r>
          </a:p>
          <a:p>
            <a:r>
              <a:rPr lang="sv-SE" sz="2000" dirty="0"/>
              <a:t>Ewa Hjelm, biträdande rektor	</a:t>
            </a:r>
            <a:r>
              <a:rPr lang="sv-SE" sz="2000" dirty="0">
                <a:hlinkClick r:id="rId3"/>
              </a:rPr>
              <a:t>ewa.hjelm@uppsala.se</a:t>
            </a:r>
            <a:r>
              <a:rPr lang="sv-SE" sz="2000" dirty="0"/>
              <a:t>		</a:t>
            </a:r>
            <a:r>
              <a:rPr lang="sv-SE" sz="2000" dirty="0" err="1"/>
              <a:t>tel</a:t>
            </a:r>
            <a:r>
              <a:rPr lang="sv-SE" sz="2000" dirty="0"/>
              <a:t>: 018-727 61 82</a:t>
            </a:r>
          </a:p>
          <a:p>
            <a:endParaRPr lang="sv-SE" sz="2000" dirty="0"/>
          </a:p>
          <a:p>
            <a:r>
              <a:rPr lang="sv-SE" sz="2000" u="sng" dirty="0"/>
              <a:t>Lärarna i förskoleklass </a:t>
            </a:r>
            <a:r>
              <a:rPr lang="sv-SE" sz="2000" u="sng" dirty="0" err="1"/>
              <a:t>vt</a:t>
            </a:r>
            <a:r>
              <a:rPr lang="sv-SE" sz="2000" u="sng" dirty="0"/>
              <a:t> -24</a:t>
            </a:r>
          </a:p>
          <a:p>
            <a:r>
              <a:rPr lang="sv-SE" sz="2000" dirty="0"/>
              <a:t>Jenny Wolwan, </a:t>
            </a:r>
            <a:r>
              <a:rPr kumimoji="0" lang="sv-SE" sz="20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Maria Löwenhoff, </a:t>
            </a:r>
            <a:r>
              <a:rPr lang="sv-SE" sz="2000" dirty="0"/>
              <a:t>Sandra Siilakka, Marica Walén, Ulrika Wahlberg, Jennie Hägglund, Parvin Hosseinzadeh, Catherine Rose, Emma Möllerström</a:t>
            </a:r>
          </a:p>
          <a:p>
            <a:endParaRPr lang="sv-SE" sz="2000" dirty="0"/>
          </a:p>
        </p:txBody>
      </p:sp>
    </p:spTree>
    <p:extLst>
      <p:ext uri="{BB962C8B-B14F-4D97-AF65-F5344CB8AC3E}">
        <p14:creationId xmlns:p14="http://schemas.microsoft.com/office/powerpoint/2010/main" val="2537689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4A046D-902F-4F0C-88B3-00F59DAD6964}"/>
              </a:ext>
            </a:extLst>
          </p:cNvPr>
          <p:cNvSpPr>
            <a:spLocks noGrp="1"/>
          </p:cNvSpPr>
          <p:nvPr>
            <p:ph type="title"/>
          </p:nvPr>
        </p:nvSpPr>
        <p:spPr>
          <a:xfrm>
            <a:off x="929742" y="185267"/>
            <a:ext cx="9371646" cy="1255857"/>
          </a:xfrm>
        </p:spPr>
        <p:txBody>
          <a:bodyPr/>
          <a:lstStyle/>
          <a:p>
            <a:r>
              <a:rPr lang="sv-SE" dirty="0"/>
              <a:t>Info om skolan</a:t>
            </a:r>
          </a:p>
        </p:txBody>
      </p:sp>
      <p:sp>
        <p:nvSpPr>
          <p:cNvPr id="4" name="Platshållare för bildnummer 3">
            <a:extLst>
              <a:ext uri="{FF2B5EF4-FFF2-40B4-BE49-F238E27FC236}">
                <a16:creationId xmlns:a16="http://schemas.microsoft.com/office/drawing/2014/main" id="{6088FC0A-986A-439C-B88F-3CB5A5D94506}"/>
              </a:ext>
            </a:extLst>
          </p:cNvPr>
          <p:cNvSpPr>
            <a:spLocks noGrp="1"/>
          </p:cNvSpPr>
          <p:nvPr>
            <p:ph type="sldNum" sz="quarter" idx="12"/>
          </p:nvPr>
        </p:nvSpPr>
        <p:spPr/>
        <p:txBody>
          <a:bodyPr/>
          <a:lstStyle/>
          <a:p>
            <a:fld id="{D02B33C2-54EE-4A44-9B78-6F01870CE737}" type="slidenum">
              <a:rPr lang="sv-SE" smtClean="0"/>
              <a:t>4</a:t>
            </a:fld>
            <a:endParaRPr lang="sv-SE"/>
          </a:p>
        </p:txBody>
      </p:sp>
      <p:sp>
        <p:nvSpPr>
          <p:cNvPr id="7" name="Platshållare för innehåll 6">
            <a:extLst>
              <a:ext uri="{FF2B5EF4-FFF2-40B4-BE49-F238E27FC236}">
                <a16:creationId xmlns:a16="http://schemas.microsoft.com/office/drawing/2014/main" id="{56A568F7-0D23-4F81-8FA8-797681D092ED}"/>
              </a:ext>
            </a:extLst>
          </p:cNvPr>
          <p:cNvSpPr>
            <a:spLocks noGrp="1"/>
          </p:cNvSpPr>
          <p:nvPr>
            <p:ph idx="1"/>
          </p:nvPr>
        </p:nvSpPr>
        <p:spPr>
          <a:xfrm>
            <a:off x="929742" y="1813439"/>
            <a:ext cx="9371646" cy="4542911"/>
          </a:xfrm>
        </p:spPr>
        <p:txBody>
          <a:bodyPr/>
          <a:lstStyle/>
          <a:p>
            <a:pPr marL="342900" indent="-342900">
              <a:buFont typeface="Wingdings" panose="05000000000000000000" pitchFamily="2" charset="2"/>
              <a:buChar char="v"/>
            </a:pPr>
            <a:r>
              <a:rPr lang="sv-SE" dirty="0"/>
              <a:t>Ca 570 elever och ca 65 i personalgruppen, 22 klasser åk F-5</a:t>
            </a:r>
          </a:p>
          <a:p>
            <a:pPr marL="342900" indent="-342900">
              <a:buFont typeface="Wingdings" panose="05000000000000000000" pitchFamily="2" charset="2"/>
              <a:buChar char="v"/>
            </a:pPr>
            <a:r>
              <a:rPr lang="sv-SE" dirty="0"/>
              <a:t>Fritidshemmet består av tre avdelningar</a:t>
            </a:r>
          </a:p>
          <a:p>
            <a:pPr marL="1028700" lvl="1" indent="-342900">
              <a:buFont typeface="Wingdings" panose="05000000000000000000" pitchFamily="2" charset="2"/>
              <a:buChar char="v"/>
            </a:pPr>
            <a:r>
              <a:rPr lang="sv-SE" dirty="0"/>
              <a:t>Förskoleklass</a:t>
            </a:r>
          </a:p>
          <a:p>
            <a:pPr marL="1028700" lvl="1" indent="-342900">
              <a:buFont typeface="Wingdings" panose="05000000000000000000" pitchFamily="2" charset="2"/>
              <a:buChar char="v"/>
            </a:pPr>
            <a:r>
              <a:rPr lang="sv-SE" dirty="0"/>
              <a:t>Fritids åk 1-2</a:t>
            </a:r>
          </a:p>
          <a:p>
            <a:pPr marL="1028700" lvl="1" indent="-342900">
              <a:buFont typeface="Wingdings" panose="05000000000000000000" pitchFamily="2" charset="2"/>
              <a:buChar char="v"/>
            </a:pPr>
            <a:r>
              <a:rPr lang="sv-SE" dirty="0"/>
              <a:t>Fritids åk 3-5</a:t>
            </a:r>
          </a:p>
          <a:p>
            <a:pPr marL="342900" indent="-342900">
              <a:buFont typeface="Wingdings" panose="05000000000000000000" pitchFamily="2" charset="2"/>
              <a:buChar char="v"/>
            </a:pPr>
            <a:r>
              <a:rPr lang="sv-SE" dirty="0"/>
              <a:t>Pågående utvecklingsområden/fokusområden på skolan</a:t>
            </a:r>
          </a:p>
          <a:p>
            <a:pPr marL="1028700" lvl="1" indent="-342900">
              <a:buFont typeface="Wingdings" panose="05000000000000000000" pitchFamily="2" charset="2"/>
              <a:buChar char="v"/>
            </a:pPr>
            <a:r>
              <a:rPr lang="sv-SE" dirty="0"/>
              <a:t>Tillgängliga lärmiljöer</a:t>
            </a:r>
          </a:p>
          <a:p>
            <a:pPr marL="1485900" lvl="2" indent="-342900">
              <a:buFont typeface="Wingdings" panose="05000000000000000000" pitchFamily="2" charset="2"/>
              <a:buChar char="v"/>
            </a:pPr>
            <a:r>
              <a:rPr lang="sv-SE" dirty="0"/>
              <a:t>Ljudmiljö</a:t>
            </a:r>
          </a:p>
          <a:p>
            <a:pPr marL="1485900" lvl="2" indent="-342900">
              <a:buFont typeface="Wingdings" panose="05000000000000000000" pitchFamily="2" charset="2"/>
              <a:buChar char="v"/>
            </a:pPr>
            <a:r>
              <a:rPr lang="sv-SE" dirty="0" err="1"/>
              <a:t>Studiero</a:t>
            </a:r>
            <a:endParaRPr lang="sv-SE" dirty="0"/>
          </a:p>
          <a:p>
            <a:pPr marL="1028700" lvl="1" indent="-342900">
              <a:buFont typeface="Wingdings" panose="05000000000000000000" pitchFamily="2" charset="2"/>
              <a:buChar char="v"/>
            </a:pPr>
            <a:r>
              <a:rPr lang="sv-SE" dirty="0"/>
              <a:t>Elever med särskild begåvning samt elever med språkstörning</a:t>
            </a:r>
          </a:p>
          <a:p>
            <a:endParaRPr lang="sv-SE" dirty="0"/>
          </a:p>
        </p:txBody>
      </p:sp>
      <p:pic>
        <p:nvPicPr>
          <p:cNvPr id="8" name="Picture 3">
            <a:extLst>
              <a:ext uri="{FF2B5EF4-FFF2-40B4-BE49-F238E27FC236}">
                <a16:creationId xmlns:a16="http://schemas.microsoft.com/office/drawing/2014/main" id="{5C220997-B5A0-410F-A6F9-3B62A9ECC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7706" y="4064947"/>
            <a:ext cx="3147364" cy="2105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669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4A046D-902F-4F0C-88B3-00F59DAD6964}"/>
              </a:ext>
            </a:extLst>
          </p:cNvPr>
          <p:cNvSpPr>
            <a:spLocks noGrp="1"/>
          </p:cNvSpPr>
          <p:nvPr>
            <p:ph type="title"/>
          </p:nvPr>
        </p:nvSpPr>
        <p:spPr>
          <a:xfrm>
            <a:off x="838199" y="369870"/>
            <a:ext cx="9371646" cy="1255857"/>
          </a:xfrm>
        </p:spPr>
        <p:txBody>
          <a:bodyPr/>
          <a:lstStyle/>
          <a:p>
            <a:r>
              <a:rPr lang="sv-SE" dirty="0"/>
              <a:t>Skolvalet</a:t>
            </a:r>
          </a:p>
        </p:txBody>
      </p:sp>
      <p:sp>
        <p:nvSpPr>
          <p:cNvPr id="4" name="Platshållare för bildnummer 3">
            <a:extLst>
              <a:ext uri="{FF2B5EF4-FFF2-40B4-BE49-F238E27FC236}">
                <a16:creationId xmlns:a16="http://schemas.microsoft.com/office/drawing/2014/main" id="{6088FC0A-986A-439C-B88F-3CB5A5D94506}"/>
              </a:ext>
            </a:extLst>
          </p:cNvPr>
          <p:cNvSpPr>
            <a:spLocks noGrp="1"/>
          </p:cNvSpPr>
          <p:nvPr>
            <p:ph type="sldNum" sz="quarter" idx="12"/>
          </p:nvPr>
        </p:nvSpPr>
        <p:spPr/>
        <p:txBody>
          <a:bodyPr/>
          <a:lstStyle/>
          <a:p>
            <a:fld id="{D02B33C2-54EE-4A44-9B78-6F01870CE737}" type="slidenum">
              <a:rPr lang="sv-SE" smtClean="0"/>
              <a:t>5</a:t>
            </a:fld>
            <a:endParaRPr lang="sv-SE"/>
          </a:p>
        </p:txBody>
      </p:sp>
      <p:sp>
        <p:nvSpPr>
          <p:cNvPr id="3" name="Rectangle 1">
            <a:extLst>
              <a:ext uri="{FF2B5EF4-FFF2-40B4-BE49-F238E27FC236}">
                <a16:creationId xmlns:a16="http://schemas.microsoft.com/office/drawing/2014/main" id="{1BA23257-D89E-4552-9B00-9C101EF0EFFB}"/>
              </a:ext>
            </a:extLst>
          </p:cNvPr>
          <p:cNvSpPr>
            <a:spLocks noGrp="1" noChangeArrowheads="1"/>
          </p:cNvSpPr>
          <p:nvPr>
            <p:ph idx="1"/>
          </p:nvPr>
        </p:nvSpPr>
        <p:spPr bwMode="auto">
          <a:xfrm>
            <a:off x="838199" y="1667326"/>
            <a:ext cx="11065727" cy="464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sv-SE" altLang="sv-SE" sz="2000" i="0" u="sng" strike="noStrike" cap="none" normalizeH="0" baseline="0" dirty="0">
                <a:ln>
                  <a:noFill/>
                </a:ln>
                <a:solidFill>
                  <a:schemeClr val="tx1"/>
                </a:solidFill>
                <a:effectLst/>
                <a:ea typeface="Source Sans Pro" panose="020B0503030403020204" pitchFamily="34" charset="0"/>
                <a:cs typeface="Calibri" panose="020F0502020204030204" pitchFamily="34" charset="0"/>
              </a:rPr>
              <a:t>Tidplan</a:t>
            </a:r>
          </a:p>
          <a:p>
            <a:pPr marL="342900" marR="0" lvl="0" indent="-34290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sv-SE" altLang="sv-SE" sz="2000" i="0" u="none" strike="noStrike" cap="none" normalizeH="0" baseline="0" dirty="0">
                <a:ln>
                  <a:noFill/>
                </a:ln>
                <a:solidFill>
                  <a:schemeClr val="tx1"/>
                </a:solidFill>
                <a:effectLst/>
                <a:ea typeface="Source Sans Pro" panose="020B0503030403020204" pitchFamily="34" charset="0"/>
                <a:cs typeface="Calibri" panose="020F0502020204030204" pitchFamily="34" charset="0"/>
              </a:rPr>
              <a:t>Skolvalet </a:t>
            </a:r>
            <a:r>
              <a:rPr kumimoji="0" lang="sv-SE" altLang="sv-SE" sz="2000" b="1" i="0" u="none" strike="noStrike" cap="none" normalizeH="0" baseline="0" dirty="0">
                <a:ln>
                  <a:noFill/>
                </a:ln>
                <a:solidFill>
                  <a:schemeClr val="tx1"/>
                </a:solidFill>
                <a:effectLst/>
                <a:ea typeface="Source Sans Pro" panose="020B0503030403020204" pitchFamily="34" charset="0"/>
                <a:cs typeface="Calibri" panose="020F0502020204030204" pitchFamily="34" charset="0"/>
              </a:rPr>
              <a:t>pågår 10–31 januari 2024. </a:t>
            </a:r>
            <a:r>
              <a:rPr kumimoji="0" lang="sv-SE" altLang="sv-SE" sz="2000" b="0" i="0" u="none" strike="noStrike" cap="none" normalizeH="0" baseline="0" dirty="0">
                <a:ln>
                  <a:noFill/>
                </a:ln>
                <a:solidFill>
                  <a:schemeClr val="tx1"/>
                </a:solidFill>
                <a:effectLst/>
                <a:ea typeface="Source Sans Pro" panose="020B0503030403020204" pitchFamily="34" charset="0"/>
                <a:cs typeface="Calibri" panose="020F0502020204030204" pitchFamily="34" charset="0"/>
              </a:rPr>
              <a:t>Då ska vårdnadshavare till barn som ska börja förskoleklass i e-tjänsten Mitt skolval. </a:t>
            </a:r>
          </a:p>
          <a:p>
            <a:pPr marL="342900" marR="0" lvl="0" indent="-34290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sv-SE" altLang="sv-SE" sz="2000" b="1" i="0" u="none" strike="noStrike" cap="none" normalizeH="0" baseline="0" dirty="0">
                <a:ln>
                  <a:noFill/>
                </a:ln>
                <a:solidFill>
                  <a:schemeClr val="tx1"/>
                </a:solidFill>
                <a:effectLst/>
                <a:ea typeface="Source Sans Pro" panose="020B0503030403020204" pitchFamily="34" charset="0"/>
                <a:cs typeface="Calibri" panose="020F0502020204030204" pitchFamily="34" charset="0"/>
              </a:rPr>
              <a:t>Senast 12 mars </a:t>
            </a:r>
            <a:r>
              <a:rPr kumimoji="0" lang="sv-SE" altLang="sv-SE" sz="2000" b="0" i="0" u="none" strike="noStrike" cap="none" normalizeH="0" baseline="0" dirty="0">
                <a:ln>
                  <a:noFill/>
                </a:ln>
                <a:solidFill>
                  <a:schemeClr val="tx1"/>
                </a:solidFill>
                <a:effectLst/>
                <a:ea typeface="Source Sans Pro" panose="020B0503030403020204" pitchFamily="34" charset="0"/>
                <a:cs typeface="Calibri" panose="020F0502020204030204" pitchFamily="34" charset="0"/>
              </a:rPr>
              <a:t>får vårdnadshavarna </a:t>
            </a:r>
            <a:r>
              <a:rPr kumimoji="0" lang="sv-SE" altLang="sv-SE" sz="2000" b="1" i="0" u="none" strike="noStrike" cap="none" normalizeH="0" baseline="0" dirty="0">
                <a:ln>
                  <a:noFill/>
                </a:ln>
                <a:solidFill>
                  <a:schemeClr val="tx1"/>
                </a:solidFill>
                <a:effectLst/>
                <a:ea typeface="Source Sans Pro" panose="020B0503030403020204" pitchFamily="34" charset="0"/>
                <a:cs typeface="Calibri" panose="020F0502020204030204" pitchFamily="34" charset="0"/>
              </a:rPr>
              <a:t>besked </a:t>
            </a:r>
            <a:r>
              <a:rPr kumimoji="0" lang="sv-SE" altLang="sv-SE" sz="2000" b="0" i="0" u="none" strike="noStrike" cap="none" normalizeH="0" baseline="0" dirty="0">
                <a:ln>
                  <a:noFill/>
                </a:ln>
                <a:solidFill>
                  <a:schemeClr val="tx1"/>
                </a:solidFill>
                <a:effectLst/>
                <a:ea typeface="Source Sans Pro" panose="020B0503030403020204" pitchFamily="34" charset="0"/>
                <a:cs typeface="Calibri" panose="020F0502020204030204" pitchFamily="34" charset="0"/>
              </a:rPr>
              <a:t>om skolplacering för sitt barn. </a:t>
            </a:r>
            <a:endParaRPr kumimoji="0" lang="sv-SE" altLang="sv-SE" sz="2000" b="0" i="0" u="none" strike="noStrike" cap="none" normalizeH="0" baseline="0" dirty="0">
              <a:ln>
                <a:noFill/>
              </a:ln>
              <a:solidFill>
                <a:schemeClr val="tx1"/>
              </a:solidFill>
              <a:effectLst/>
              <a:ea typeface="Source Sans Pro" panose="020B0503030403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sv-SE" altLang="sv-SE" sz="2000" b="0" i="0" u="none" strike="noStrike" cap="none" normalizeH="0" baseline="0" dirty="0">
                <a:ln>
                  <a:noFill/>
                </a:ln>
                <a:solidFill>
                  <a:schemeClr val="tx1"/>
                </a:solidFill>
                <a:effectLst/>
                <a:ea typeface="Source Sans Pro" panose="020B0503030403020204" pitchFamily="34" charset="0"/>
                <a:cs typeface="Calibri" panose="020F0502020204030204" pitchFamily="34" charset="0"/>
              </a:rPr>
              <a:t>Under</a:t>
            </a:r>
            <a:r>
              <a:rPr kumimoji="0" lang="sv-SE" altLang="sv-SE" sz="2000" b="1" i="0" u="none" strike="noStrike" cap="none" normalizeH="0" baseline="0" dirty="0">
                <a:ln>
                  <a:noFill/>
                </a:ln>
                <a:solidFill>
                  <a:schemeClr val="tx1"/>
                </a:solidFill>
                <a:effectLst/>
                <a:ea typeface="Source Sans Pro" panose="020B0503030403020204" pitchFamily="34" charset="0"/>
                <a:cs typeface="Calibri" panose="020F0502020204030204" pitchFamily="34" charset="0"/>
              </a:rPr>
              <a:t> </a:t>
            </a:r>
            <a:r>
              <a:rPr kumimoji="0" lang="sv-SE" altLang="sv-SE" sz="2000" b="1" i="0" u="none" strike="noStrike" cap="none" normalizeH="0" baseline="0" dirty="0" err="1">
                <a:ln>
                  <a:noFill/>
                </a:ln>
                <a:solidFill>
                  <a:schemeClr val="tx1"/>
                </a:solidFill>
                <a:effectLst/>
                <a:ea typeface="Source Sans Pro" panose="020B0503030403020204" pitchFamily="34" charset="0"/>
                <a:cs typeface="Calibri" panose="020F0502020204030204" pitchFamily="34" charset="0"/>
              </a:rPr>
              <a:t>bytesperioden</a:t>
            </a:r>
            <a:r>
              <a:rPr kumimoji="0" lang="sv-SE" altLang="sv-SE" sz="2000" b="1" i="0" u="none" strike="noStrike" cap="none" normalizeH="0" baseline="0" dirty="0">
                <a:ln>
                  <a:noFill/>
                </a:ln>
                <a:solidFill>
                  <a:schemeClr val="tx1"/>
                </a:solidFill>
                <a:effectLst/>
                <a:ea typeface="Source Sans Pro" panose="020B0503030403020204" pitchFamily="34" charset="0"/>
                <a:cs typeface="Calibri" panose="020F0502020204030204" pitchFamily="34" charset="0"/>
              </a:rPr>
              <a:t> i skolvalet 21–31 mars </a:t>
            </a:r>
            <a:r>
              <a:rPr kumimoji="0" lang="sv-SE" altLang="sv-SE" sz="2000" b="0" i="0" u="none" strike="noStrike" cap="none" normalizeH="0" baseline="0" dirty="0">
                <a:ln>
                  <a:noFill/>
                </a:ln>
                <a:solidFill>
                  <a:schemeClr val="tx1"/>
                </a:solidFill>
                <a:effectLst/>
                <a:ea typeface="Source Sans Pro" panose="020B0503030403020204" pitchFamily="34" charset="0"/>
                <a:cs typeface="Calibri" panose="020F0502020204030204" pitchFamily="34" charset="0"/>
              </a:rPr>
              <a:t>kan vårdnadshavare byta skola i skolvalet. </a:t>
            </a:r>
            <a:endParaRPr kumimoji="0" lang="sv-SE" altLang="sv-SE" sz="2000" b="0" i="0" u="none" strike="noStrike" cap="none" normalizeH="0" baseline="0" dirty="0">
              <a:ln>
                <a:noFill/>
              </a:ln>
              <a:solidFill>
                <a:schemeClr val="tx1"/>
              </a:solidFill>
              <a:effectLst/>
              <a:ea typeface="Source Sans Pro" panose="020B0503030403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sv-SE" altLang="sv-SE" sz="2000" b="1" i="0" u="none" strike="noStrike" cap="none" normalizeH="0" baseline="0" dirty="0">
                <a:ln>
                  <a:noFill/>
                </a:ln>
                <a:solidFill>
                  <a:schemeClr val="tx1"/>
                </a:solidFill>
                <a:effectLst/>
                <a:ea typeface="Source Sans Pro" panose="020B0503030403020204" pitchFamily="34" charset="0"/>
                <a:cs typeface="Calibri" panose="020F0502020204030204" pitchFamily="34" charset="0"/>
              </a:rPr>
              <a:t>30 april </a:t>
            </a:r>
            <a:r>
              <a:rPr kumimoji="0" lang="sv-SE" altLang="sv-SE" sz="2000" b="0" i="0" u="none" strike="noStrike" cap="none" normalizeH="0" baseline="0" dirty="0">
                <a:ln>
                  <a:noFill/>
                </a:ln>
                <a:solidFill>
                  <a:schemeClr val="tx1"/>
                </a:solidFill>
                <a:effectLst/>
                <a:ea typeface="Source Sans Pro" panose="020B0503030403020204" pitchFamily="34" charset="0"/>
                <a:cs typeface="Calibri" panose="020F0502020204030204" pitchFamily="34" charset="0"/>
              </a:rPr>
              <a:t>stängs skolvalet 2024, då lämnas </a:t>
            </a:r>
            <a:r>
              <a:rPr kumimoji="0" lang="sv-SE" altLang="sv-SE" sz="2000" b="1" i="0" u="none" strike="noStrike" cap="none" normalizeH="0" baseline="0" dirty="0">
                <a:ln>
                  <a:noFill/>
                </a:ln>
                <a:solidFill>
                  <a:schemeClr val="tx1"/>
                </a:solidFill>
                <a:effectLst/>
                <a:ea typeface="Source Sans Pro" panose="020B0503030403020204" pitchFamily="34" charset="0"/>
                <a:cs typeface="Calibri" panose="020F0502020204030204" pitchFamily="34" charset="0"/>
              </a:rPr>
              <a:t>slutligt besked</a:t>
            </a:r>
            <a:r>
              <a:rPr kumimoji="0" lang="sv-SE" altLang="sv-SE" sz="2000" b="0" i="0" u="none" strike="noStrike" cap="none" normalizeH="0" baseline="0" dirty="0">
                <a:ln>
                  <a:noFill/>
                </a:ln>
                <a:solidFill>
                  <a:schemeClr val="tx1"/>
                </a:solidFill>
                <a:effectLst/>
                <a:ea typeface="Source Sans Pro" panose="020B0503030403020204" pitchFamily="34" charset="0"/>
                <a:cs typeface="Calibri" panose="020F0502020204030204" pitchFamily="34" charset="0"/>
              </a:rPr>
              <a:t> om placering.</a:t>
            </a:r>
          </a:p>
          <a:p>
            <a:pPr marL="342900" marR="0" lvl="0" indent="-34290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endParaRPr lang="sv-SE" altLang="sv-SE" sz="2000" dirty="0">
              <a:ea typeface="Source Sans Pro" panose="020B0503030403020204" pitchFamily="34" charset="0"/>
              <a:cs typeface="Calibri" panose="020F0502020204030204" pitchFamily="34" charset="0"/>
            </a:endParaRPr>
          </a:p>
          <a:p>
            <a:pPr eaLnBrk="0" fontAlgn="base" hangingPunct="0">
              <a:lnSpc>
                <a:spcPct val="100000"/>
              </a:lnSpc>
              <a:spcBef>
                <a:spcPct val="0"/>
              </a:spcBef>
              <a:spcAft>
                <a:spcPct val="0"/>
              </a:spcAft>
            </a:pPr>
            <a:r>
              <a:rPr lang="sv-SE" sz="2000" b="0" i="0" dirty="0">
                <a:effectLst/>
                <a:ea typeface="Source Sans Pro" panose="020B0503030403020204" pitchFamily="34" charset="0"/>
              </a:rPr>
              <a:t>Samlad information om skolvalet finns på</a:t>
            </a:r>
            <a:r>
              <a:rPr lang="sv-SE" sz="2000" b="1" i="0" dirty="0">
                <a:effectLst/>
                <a:ea typeface="Source Sans Pro" panose="020B0503030403020204" pitchFamily="34" charset="0"/>
              </a:rPr>
              <a:t> uppsala.se/skolval </a:t>
            </a:r>
            <a:r>
              <a:rPr lang="sv-SE" sz="2000" b="0" i="0" dirty="0">
                <a:effectLst/>
                <a:ea typeface="Source Sans Pro" panose="020B0503030403020204" pitchFamily="34" charset="0"/>
              </a:rPr>
              <a:t>med instruktionsfilmer, antagningsregler, information om skolskjuts och fritids samt länkning till kartor och nya hitta och jämför-sidor med alla skolor.</a:t>
            </a:r>
          </a:p>
          <a:p>
            <a:pPr eaLnBrk="0" fontAlgn="base" hangingPunct="0">
              <a:lnSpc>
                <a:spcPct val="100000"/>
              </a:lnSpc>
              <a:spcBef>
                <a:spcPct val="0"/>
              </a:spcBef>
              <a:spcAft>
                <a:spcPct val="0"/>
              </a:spcAft>
            </a:pPr>
            <a:br>
              <a:rPr lang="sv-SE" sz="1600" b="0" i="0" dirty="0">
                <a:effectLst/>
                <a:ea typeface="Source Sans Pro" panose="020B0503030403020204" pitchFamily="34" charset="0"/>
              </a:rPr>
            </a:br>
            <a:endParaRPr lang="sv-SE" sz="1600" b="0" i="0" dirty="0">
              <a:effectLst/>
              <a:ea typeface="Source Sans Pro" panose="020B0503030403020204" pitchFamily="34" charset="0"/>
            </a:endParaRPr>
          </a:p>
          <a:p>
            <a:pPr eaLnBrk="0" fontAlgn="base" hangingPunct="0">
              <a:lnSpc>
                <a:spcPct val="100000"/>
              </a:lnSpc>
              <a:spcBef>
                <a:spcPct val="0"/>
              </a:spcBef>
              <a:spcAft>
                <a:spcPct val="0"/>
              </a:spcAft>
            </a:pPr>
            <a:r>
              <a:rPr lang="sv-SE" sz="2000" b="1" i="0" dirty="0">
                <a:effectLst/>
                <a:ea typeface="Source Sans Pro" panose="020B0503030403020204" pitchFamily="34" charset="0"/>
              </a:rPr>
              <a:t>Antagning grundskola</a:t>
            </a:r>
            <a:r>
              <a:rPr lang="sv-SE" sz="2000" b="0" i="0" dirty="0">
                <a:effectLst/>
                <a:ea typeface="Source Sans Pro" panose="020B0503030403020204" pitchFamily="34" charset="0"/>
              </a:rPr>
              <a:t> kan svara på frågor via </a:t>
            </a:r>
            <a:r>
              <a:rPr lang="sv-SE" sz="2000" b="0" i="0" u="sng" dirty="0">
                <a:solidFill>
                  <a:srgbClr val="6888C9"/>
                </a:solidFill>
                <a:effectLst/>
                <a:ea typeface="Source Sans Pro" panose="020B0503030403020204" pitchFamily="34" charset="0"/>
                <a:hlinkClick r:id="rId2" tooltip="mailto:antagning.grundskola@uppsala.se"/>
              </a:rPr>
              <a:t>antagning.grundskola@uppsala.se</a:t>
            </a:r>
            <a:r>
              <a:rPr lang="sv-SE" sz="2000" b="0" i="0" dirty="0">
                <a:effectLst/>
                <a:ea typeface="Source Sans Pro" panose="020B0503030403020204" pitchFamily="34" charset="0"/>
              </a:rPr>
              <a:t> eller 0771-727 001.</a:t>
            </a:r>
          </a:p>
          <a:p>
            <a:pPr marL="342900" indent="-342900" eaLnBrk="0" fontAlgn="base" hangingPunct="0">
              <a:lnSpc>
                <a:spcPct val="100000"/>
              </a:lnSpc>
              <a:spcBef>
                <a:spcPct val="0"/>
              </a:spcBef>
              <a:spcAft>
                <a:spcPct val="0"/>
              </a:spcAft>
              <a:buFont typeface="Courier New" panose="02070309020205020404" pitchFamily="49" charset="0"/>
              <a:buChar char="o"/>
            </a:pPr>
            <a:endParaRPr lang="sv-SE" sz="2000" b="0" i="0" dirty="0">
              <a:effectLst/>
              <a:ea typeface="Source Sans Pro" panose="020B0503030403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endParaRPr kumimoji="0" lang="sv-SE" altLang="sv-SE" sz="2000" b="0" i="0" u="none" strike="noStrike" cap="none" normalizeH="0" baseline="0" dirty="0">
              <a:ln>
                <a:noFill/>
              </a:ln>
              <a:solidFill>
                <a:schemeClr val="tx1"/>
              </a:solidFill>
              <a:effectLst/>
              <a:latin typeface="+mn-lt"/>
            </a:endParaRPr>
          </a:p>
        </p:txBody>
      </p:sp>
      <p:sp>
        <p:nvSpPr>
          <p:cNvPr id="5" name="Rectangle 2">
            <a:extLst>
              <a:ext uri="{FF2B5EF4-FFF2-40B4-BE49-F238E27FC236}">
                <a16:creationId xmlns:a16="http://schemas.microsoft.com/office/drawing/2014/main" id="{CC74B5CE-6266-4F67-9DD3-66DCD9A661A3}"/>
              </a:ext>
            </a:extLst>
          </p:cNvPr>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sv-SE" altLang="sv-S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79230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4A046D-902F-4F0C-88B3-00F59DAD6964}"/>
              </a:ext>
            </a:extLst>
          </p:cNvPr>
          <p:cNvSpPr>
            <a:spLocks noGrp="1"/>
          </p:cNvSpPr>
          <p:nvPr>
            <p:ph type="title"/>
          </p:nvPr>
        </p:nvSpPr>
        <p:spPr>
          <a:xfrm>
            <a:off x="934948" y="580217"/>
            <a:ext cx="9371646" cy="1255857"/>
          </a:xfrm>
        </p:spPr>
        <p:txBody>
          <a:bodyPr/>
          <a:lstStyle/>
          <a:p>
            <a:r>
              <a:rPr lang="sv-SE" dirty="0"/>
              <a:t>Skolvalet - fritids</a:t>
            </a:r>
          </a:p>
        </p:txBody>
      </p:sp>
      <p:sp>
        <p:nvSpPr>
          <p:cNvPr id="4" name="Platshållare för bildnummer 3">
            <a:extLst>
              <a:ext uri="{FF2B5EF4-FFF2-40B4-BE49-F238E27FC236}">
                <a16:creationId xmlns:a16="http://schemas.microsoft.com/office/drawing/2014/main" id="{6088FC0A-986A-439C-B88F-3CB5A5D94506}"/>
              </a:ext>
            </a:extLst>
          </p:cNvPr>
          <p:cNvSpPr>
            <a:spLocks noGrp="1"/>
          </p:cNvSpPr>
          <p:nvPr>
            <p:ph type="sldNum" sz="quarter" idx="12"/>
          </p:nvPr>
        </p:nvSpPr>
        <p:spPr/>
        <p:txBody>
          <a:bodyPr/>
          <a:lstStyle/>
          <a:p>
            <a:fld id="{D02B33C2-54EE-4A44-9B78-6F01870CE737}" type="slidenum">
              <a:rPr lang="sv-SE" smtClean="0"/>
              <a:t>6</a:t>
            </a:fld>
            <a:endParaRPr lang="sv-SE"/>
          </a:p>
        </p:txBody>
      </p:sp>
      <p:sp>
        <p:nvSpPr>
          <p:cNvPr id="7" name="Platshållare för innehåll 6">
            <a:extLst>
              <a:ext uri="{FF2B5EF4-FFF2-40B4-BE49-F238E27FC236}">
                <a16:creationId xmlns:a16="http://schemas.microsoft.com/office/drawing/2014/main" id="{56A568F7-0D23-4F81-8FA8-797681D092ED}"/>
              </a:ext>
            </a:extLst>
          </p:cNvPr>
          <p:cNvSpPr>
            <a:spLocks noGrp="1"/>
          </p:cNvSpPr>
          <p:nvPr>
            <p:ph idx="1"/>
          </p:nvPr>
        </p:nvSpPr>
        <p:spPr>
          <a:xfrm>
            <a:off x="934948" y="2007419"/>
            <a:ext cx="9018044" cy="4245320"/>
          </a:xfrm>
        </p:spPr>
        <p:txBody>
          <a:bodyPr/>
          <a:lstStyle/>
          <a:p>
            <a:r>
              <a:rPr lang="sv-SE" dirty="0"/>
              <a:t>När du fått besked om placering på Sunnerstaskolan ska du ansöka om fritidshemsplats.</a:t>
            </a:r>
          </a:p>
          <a:p>
            <a:endParaRPr lang="sv-SE" dirty="0"/>
          </a:p>
          <a:p>
            <a:r>
              <a:rPr lang="sv-SE" dirty="0"/>
              <a:t>Viktigt att </a:t>
            </a:r>
            <a:r>
              <a:rPr lang="sv-SE" u="sng" dirty="0"/>
              <a:t>båda</a:t>
            </a:r>
            <a:r>
              <a:rPr lang="sv-SE" dirty="0"/>
              <a:t> vårdnadshavarna </a:t>
            </a:r>
          </a:p>
          <a:p>
            <a:r>
              <a:rPr lang="sv-SE" dirty="0"/>
              <a:t>godkänner/bekräftar platsen direkt</a:t>
            </a:r>
          </a:p>
          <a:p>
            <a:r>
              <a:rPr lang="sv-SE" dirty="0"/>
              <a:t>när ni har fått en plats på fritidshemmet.</a:t>
            </a:r>
          </a:p>
          <a:p>
            <a:endParaRPr lang="sv-SE" dirty="0"/>
          </a:p>
          <a:p>
            <a:endParaRPr lang="sv-SE" dirty="0"/>
          </a:p>
        </p:txBody>
      </p:sp>
      <p:pic>
        <p:nvPicPr>
          <p:cNvPr id="2050" name="Picture 2" descr="Bildresultat för bild lekande barn">
            <a:extLst>
              <a:ext uri="{FF2B5EF4-FFF2-40B4-BE49-F238E27FC236}">
                <a16:creationId xmlns:a16="http://schemas.microsoft.com/office/drawing/2014/main" id="{45354664-0B1F-4EB1-8669-5C078E0D48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3179" y="2627328"/>
            <a:ext cx="4666690" cy="3197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503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4A046D-902F-4F0C-88B3-00F59DAD6964}"/>
              </a:ext>
            </a:extLst>
          </p:cNvPr>
          <p:cNvSpPr>
            <a:spLocks noGrp="1"/>
          </p:cNvSpPr>
          <p:nvPr>
            <p:ph type="title"/>
          </p:nvPr>
        </p:nvSpPr>
        <p:spPr>
          <a:xfrm>
            <a:off x="1170955" y="605261"/>
            <a:ext cx="9371646" cy="1255857"/>
          </a:xfrm>
        </p:spPr>
        <p:txBody>
          <a:bodyPr/>
          <a:lstStyle/>
          <a:p>
            <a:r>
              <a:rPr lang="sv-SE" dirty="0"/>
              <a:t>Att gå i förskoleklass</a:t>
            </a:r>
          </a:p>
        </p:txBody>
      </p:sp>
      <p:sp>
        <p:nvSpPr>
          <p:cNvPr id="4" name="Platshållare för bildnummer 3">
            <a:extLst>
              <a:ext uri="{FF2B5EF4-FFF2-40B4-BE49-F238E27FC236}">
                <a16:creationId xmlns:a16="http://schemas.microsoft.com/office/drawing/2014/main" id="{6088FC0A-986A-439C-B88F-3CB5A5D94506}"/>
              </a:ext>
            </a:extLst>
          </p:cNvPr>
          <p:cNvSpPr>
            <a:spLocks noGrp="1"/>
          </p:cNvSpPr>
          <p:nvPr>
            <p:ph type="sldNum" sz="quarter" idx="12"/>
          </p:nvPr>
        </p:nvSpPr>
        <p:spPr/>
        <p:txBody>
          <a:bodyPr/>
          <a:lstStyle/>
          <a:p>
            <a:fld id="{D02B33C2-54EE-4A44-9B78-6F01870CE737}" type="slidenum">
              <a:rPr lang="sv-SE" smtClean="0"/>
              <a:t>7</a:t>
            </a:fld>
            <a:endParaRPr lang="sv-SE"/>
          </a:p>
        </p:txBody>
      </p:sp>
      <p:sp>
        <p:nvSpPr>
          <p:cNvPr id="7" name="Platshållare för innehåll 6">
            <a:extLst>
              <a:ext uri="{FF2B5EF4-FFF2-40B4-BE49-F238E27FC236}">
                <a16:creationId xmlns:a16="http://schemas.microsoft.com/office/drawing/2014/main" id="{56A568F7-0D23-4F81-8FA8-797681D092ED}"/>
              </a:ext>
            </a:extLst>
          </p:cNvPr>
          <p:cNvSpPr>
            <a:spLocks noGrp="1"/>
          </p:cNvSpPr>
          <p:nvPr>
            <p:ph idx="1"/>
          </p:nvPr>
        </p:nvSpPr>
        <p:spPr>
          <a:xfrm>
            <a:off x="1170955" y="2083630"/>
            <a:ext cx="9791272" cy="2025104"/>
          </a:xfrm>
        </p:spPr>
        <p:txBody>
          <a:bodyPr/>
          <a:lstStyle/>
          <a:p>
            <a:r>
              <a:rPr lang="sv-SE" dirty="0"/>
              <a:t>Förskoleklassen är obligatorisk och skolplikten gäller.</a:t>
            </a:r>
          </a:p>
          <a:p>
            <a:r>
              <a:rPr lang="sv-SE" dirty="0"/>
              <a:t>Barnets vistelsetid ska registreras i Skola24 via </a:t>
            </a:r>
            <a:r>
              <a:rPr lang="sv-SE" dirty="0" err="1"/>
              <a:t>appen</a:t>
            </a:r>
            <a:r>
              <a:rPr lang="sv-SE" dirty="0"/>
              <a:t>.</a:t>
            </a:r>
          </a:p>
          <a:p>
            <a:r>
              <a:rPr lang="sv-SE" dirty="0"/>
              <a:t>Frånvaro vid sjukdom ska anmälas via Skola24 via </a:t>
            </a:r>
            <a:r>
              <a:rPr lang="sv-SE" dirty="0" err="1"/>
              <a:t>appen</a:t>
            </a:r>
            <a:r>
              <a:rPr lang="sv-SE" dirty="0"/>
              <a:t>.</a:t>
            </a:r>
          </a:p>
          <a:p>
            <a:r>
              <a:rPr lang="sv-SE" dirty="0"/>
              <a:t>Önskemål om ledighet ska ansökas på ledighetsblankett som ni hittar på hemsidan.</a:t>
            </a:r>
          </a:p>
          <a:p>
            <a:endParaRPr lang="sv-SE" dirty="0"/>
          </a:p>
          <a:p>
            <a:endParaRPr lang="sv-SE" dirty="0"/>
          </a:p>
        </p:txBody>
      </p:sp>
      <p:pic>
        <p:nvPicPr>
          <p:cNvPr id="1028" name="Picture 4" descr="Självhjälp - Förskola/Skola">
            <a:extLst>
              <a:ext uri="{FF2B5EF4-FFF2-40B4-BE49-F238E27FC236}">
                <a16:creationId xmlns:a16="http://schemas.microsoft.com/office/drawing/2014/main" id="{06ED89B2-35C2-2034-A61B-4B40C01B0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887" y="4144025"/>
            <a:ext cx="5593405" cy="2108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42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380309" y="325529"/>
            <a:ext cx="9144000" cy="2387600"/>
          </a:xfrm>
        </p:spPr>
        <p:txBody>
          <a:bodyPr/>
          <a:lstStyle/>
          <a:p>
            <a:r>
              <a:rPr lang="sv-SE" dirty="0" err="1"/>
              <a:t>Sunnerstaskolans</a:t>
            </a:r>
            <a:r>
              <a:rPr lang="sv-SE" dirty="0"/>
              <a:t> förskoleklass</a:t>
            </a:r>
          </a:p>
        </p:txBody>
      </p:sp>
      <p:pic>
        <p:nvPicPr>
          <p:cNvPr id="5" name="Platshållare för innehåll 4" descr="En bild som visar inomhus, tak, bord, rum&#10;&#10;Automatiskt genererad beskrivning">
            <a:extLst>
              <a:ext uri="{FF2B5EF4-FFF2-40B4-BE49-F238E27FC236}">
                <a16:creationId xmlns:a16="http://schemas.microsoft.com/office/drawing/2014/main" id="{26034490-4F6C-40F1-8ED1-AFE8D1FD6E01}"/>
              </a:ext>
            </a:extLst>
          </p:cNvPr>
          <p:cNvPicPr>
            <a:picLocks noGrp="1" noChangeAspect="1"/>
          </p:cNvPicPr>
          <p:nvPr>
            <p:ph idx="1"/>
          </p:nvPr>
        </p:nvPicPr>
        <p:blipFill>
          <a:blip r:embed="rId2"/>
          <a:stretch>
            <a:fillRect/>
          </a:stretch>
        </p:blipFill>
        <p:spPr>
          <a:xfrm>
            <a:off x="6942024" y="2861962"/>
            <a:ext cx="4181217" cy="3135913"/>
          </a:xfrm>
          <a:prstGeom prst="rect">
            <a:avLst/>
          </a:prstGeom>
        </p:spPr>
      </p:pic>
      <p:pic>
        <p:nvPicPr>
          <p:cNvPr id="6" name="Platshållare för innehåll 4" descr="En bild som visar inomhus, rum, bor, fönster&#10;&#10;Automatiskt genererad beskrivning">
            <a:extLst>
              <a:ext uri="{FF2B5EF4-FFF2-40B4-BE49-F238E27FC236}">
                <a16:creationId xmlns:a16="http://schemas.microsoft.com/office/drawing/2014/main" id="{6AB4A1AD-3CF7-4AB6-AAFE-DBAAD3735EC5}"/>
              </a:ext>
            </a:extLst>
          </p:cNvPr>
          <p:cNvPicPr>
            <a:picLocks noChangeAspect="1"/>
          </p:cNvPicPr>
          <p:nvPr/>
        </p:nvPicPr>
        <p:blipFill>
          <a:blip r:embed="rId3"/>
          <a:stretch>
            <a:fillRect/>
          </a:stretch>
        </p:blipFill>
        <p:spPr>
          <a:xfrm>
            <a:off x="618553" y="2807340"/>
            <a:ext cx="4254047" cy="3190535"/>
          </a:xfrm>
          <a:prstGeom prst="rect">
            <a:avLst/>
          </a:prstGeom>
        </p:spPr>
      </p:pic>
    </p:spTree>
    <p:extLst>
      <p:ext uri="{BB962C8B-B14F-4D97-AF65-F5344CB8AC3E}">
        <p14:creationId xmlns:p14="http://schemas.microsoft.com/office/powerpoint/2010/main" val="3360153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78180" y="362585"/>
            <a:ext cx="10515600" cy="4351338"/>
          </a:xfrm>
        </p:spPr>
        <p:txBody>
          <a:bodyPr/>
          <a:lstStyle/>
          <a:p>
            <a:pPr marL="0" indent="0" algn="ctr">
              <a:buNone/>
            </a:pPr>
            <a:r>
              <a:rPr lang="sv-SE" dirty="0"/>
              <a:t>Sunnerstaskolan är en F-5 skola med ca 600 elever. </a:t>
            </a:r>
            <a:br>
              <a:rPr lang="sv-SE" dirty="0"/>
            </a:br>
            <a:r>
              <a:rPr lang="sv-SE" dirty="0"/>
              <a:t>På skolan finns det 4 förskoleklasser.</a:t>
            </a:r>
          </a:p>
          <a:p>
            <a:pPr marL="0" indent="0" algn="ctr">
              <a:buNone/>
            </a:pPr>
            <a:r>
              <a:rPr lang="sv-SE" dirty="0"/>
              <a:t>I varje klass arbetar 2 utbildade lärare.</a:t>
            </a:r>
          </a:p>
          <a:p>
            <a:pPr marL="0" indent="0" algn="ctr">
              <a:buNone/>
            </a:pPr>
            <a:r>
              <a:rPr lang="sv-SE" dirty="0"/>
              <a:t>Skolan är belägen i södra Uppsala med närhet till friluftsområden. </a:t>
            </a:r>
          </a:p>
        </p:txBody>
      </p:sp>
      <p:pic>
        <p:nvPicPr>
          <p:cNvPr id="4" name="Platshållare för innehåll 4">
            <a:extLst>
              <a:ext uri="{FF2B5EF4-FFF2-40B4-BE49-F238E27FC236}">
                <a16:creationId xmlns:a16="http://schemas.microsoft.com/office/drawing/2014/main" id="{582C8EBD-3B4A-49D8-8DC1-AE4D9FC34465}"/>
              </a:ext>
            </a:extLst>
          </p:cNvPr>
          <p:cNvPicPr>
            <a:picLocks noChangeAspect="1"/>
          </p:cNvPicPr>
          <p:nvPr/>
        </p:nvPicPr>
        <p:blipFill rotWithShape="1">
          <a:blip r:embed="rId2"/>
          <a:srcRect b="25000"/>
          <a:stretch/>
        </p:blipFill>
        <p:spPr>
          <a:xfrm>
            <a:off x="2514600" y="2298621"/>
            <a:ext cx="7360920" cy="4140518"/>
          </a:xfrm>
          <a:prstGeom prst="rect">
            <a:avLst/>
          </a:prstGeom>
        </p:spPr>
      </p:pic>
    </p:spTree>
    <p:extLst>
      <p:ext uri="{BB962C8B-B14F-4D97-AF65-F5344CB8AC3E}">
        <p14:creationId xmlns:p14="http://schemas.microsoft.com/office/powerpoint/2010/main" val="3568219671"/>
      </p:ext>
    </p:extLst>
  </p:cSld>
  <p:clrMapOvr>
    <a:masterClrMapping/>
  </p:clrMapOvr>
</p:sld>
</file>

<file path=ppt/theme/theme1.xml><?xml version="1.0" encoding="utf-8"?>
<a:theme xmlns:a="http://schemas.openxmlformats.org/drawingml/2006/main" name="Tema Uppsala">
  <a:themeElements>
    <a:clrScheme name="Uppsala kommun_Office_färger">
      <a:dk1>
        <a:sysClr val="windowText" lastClr="000000"/>
      </a:dk1>
      <a:lt1>
        <a:sysClr val="window" lastClr="FFFFFF"/>
      </a:lt1>
      <a:dk2>
        <a:srgbClr val="44546A"/>
      </a:dk2>
      <a:lt2>
        <a:srgbClr val="FEDD00"/>
      </a:lt2>
      <a:accent1>
        <a:srgbClr val="252E6F"/>
      </a:accent1>
      <a:accent2>
        <a:srgbClr val="1C9CD9"/>
      </a:accent2>
      <a:accent3>
        <a:srgbClr val="008A01"/>
      </a:accent3>
      <a:accent4>
        <a:srgbClr val="A6CF38"/>
      </a:accent4>
      <a:accent5>
        <a:srgbClr val="841072"/>
      </a:accent5>
      <a:accent6>
        <a:srgbClr val="FF3D9C"/>
      </a:accent6>
      <a:hlink>
        <a:srgbClr val="0563C1"/>
      </a:hlink>
      <a:folHlink>
        <a:srgbClr val="954F72"/>
      </a:folHlink>
    </a:clrScheme>
    <a:fontScheme name="Uppsala">
      <a:majorFont>
        <a:latin typeface="Source Sans Pro SemiBold"/>
        <a:ea typeface=""/>
        <a:cs typeface=""/>
      </a:majorFont>
      <a:minorFont>
        <a:latin typeface="Source Sans Pro"/>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psala_mall_2019_blå_test" id="{20006E43-AE3B-48BD-8908-4EDAA3AA6467}" vid="{DF88D2F6-53D6-4C55-9642-7639FA4886E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8148</TotalTime>
  <Words>1073</Words>
  <Application>Microsoft Office PowerPoint</Application>
  <PresentationFormat>Bredbild</PresentationFormat>
  <Paragraphs>123</Paragraphs>
  <Slides>25</Slides>
  <Notes>0</Notes>
  <HiddenSlides>0</HiddenSlides>
  <MMClips>0</MMClips>
  <ScaleCrop>false</ScaleCrop>
  <HeadingPairs>
    <vt:vector size="6" baseType="variant">
      <vt:variant>
        <vt:lpstr>Använt teckensnitt</vt:lpstr>
      </vt:variant>
      <vt:variant>
        <vt:i4>7</vt:i4>
      </vt:variant>
      <vt:variant>
        <vt:lpstr>Tema</vt:lpstr>
      </vt:variant>
      <vt:variant>
        <vt:i4>2</vt:i4>
      </vt:variant>
      <vt:variant>
        <vt:lpstr>Bildrubriker</vt:lpstr>
      </vt:variant>
      <vt:variant>
        <vt:i4>25</vt:i4>
      </vt:variant>
    </vt:vector>
  </HeadingPairs>
  <TitlesOfParts>
    <vt:vector size="34" baseType="lpstr">
      <vt:lpstr>Arial</vt:lpstr>
      <vt:lpstr>Calibri</vt:lpstr>
      <vt:lpstr>Calibri Light</vt:lpstr>
      <vt:lpstr>Courier New</vt:lpstr>
      <vt:lpstr>Source Sans Pro</vt:lpstr>
      <vt:lpstr>Source Sans Pro Semibold</vt:lpstr>
      <vt:lpstr>Wingdings</vt:lpstr>
      <vt:lpstr>Tema Uppsala</vt:lpstr>
      <vt:lpstr>Office-tema</vt:lpstr>
      <vt:lpstr>Informationsmöte blivande  förskoleklass,  Sunnerstaskolan 2024-01-11</vt:lpstr>
      <vt:lpstr>Dagordning</vt:lpstr>
      <vt:lpstr>Presentation </vt:lpstr>
      <vt:lpstr>Info om skolan</vt:lpstr>
      <vt:lpstr>Skolvalet</vt:lpstr>
      <vt:lpstr>Skolvalet - fritids</vt:lpstr>
      <vt:lpstr>Att gå i förskoleklass</vt:lpstr>
      <vt:lpstr>Sunnerstaskolans förskoleklass</vt:lpstr>
      <vt:lpstr>PowerPoint-presentation</vt:lpstr>
      <vt:lpstr>Undervisning</vt:lpstr>
      <vt:lpstr>En vecka i förskoleklass</vt:lpstr>
      <vt:lpstr>Fritids för förskoleklass</vt:lpstr>
      <vt:lpstr>Trygghet och socialt samspel</vt:lpstr>
      <vt:lpstr>Övrig information</vt:lpstr>
      <vt:lpstr>Indelning av klasser</vt:lpstr>
      <vt:lpstr>PowerPoint-presentation</vt:lpstr>
      <vt:lpstr>        KLASSRUM MÅSEN OCH SVANEN</vt:lpstr>
      <vt:lpstr>VI ARBETAR MED MATEMATIK OCH MÅLAR</vt:lpstr>
      <vt:lpstr>ARBETSMATERIAL</vt:lpstr>
      <vt:lpstr>PowerPoint-presentation</vt:lpstr>
      <vt:lpstr>Föräldrars delaktighet i skolan</vt:lpstr>
      <vt:lpstr>Elevhälsoteamet, EHT</vt:lpstr>
      <vt:lpstr>Information om enskilda elever</vt:lpstr>
      <vt:lpstr>Visning av förskoleklassens lokaler </vt:lpstr>
      <vt:lpstr>PowerPoint-presentation</vt:lpstr>
    </vt:vector>
  </TitlesOfParts>
  <Company>Uppsala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Eriksson Catarina</dc:creator>
  <cp:lastModifiedBy>Askell Angela</cp:lastModifiedBy>
  <cp:revision>87</cp:revision>
  <cp:lastPrinted>2016-04-19T07:45:19Z</cp:lastPrinted>
  <dcterms:created xsi:type="dcterms:W3CDTF">2018-06-29T08:36:21Z</dcterms:created>
  <dcterms:modified xsi:type="dcterms:W3CDTF">2024-01-17T14:39:55Z</dcterms:modified>
</cp:coreProperties>
</file>