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71" r:id="rId12"/>
    <p:sldId id="267" r:id="rId13"/>
    <p:sldId id="269" r:id="rId14"/>
    <p:sldId id="270" r:id="rId15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6" d="100"/>
          <a:sy n="46" d="100"/>
        </p:scale>
        <p:origin x="78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21EDA-7A50-4DA1-8478-2A8600F5CB92}" type="datetimeFigureOut">
              <a:rPr lang="sv-SE" smtClean="0"/>
              <a:t>2020-12-22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32D4-EACB-4CDC-B5F4-2728EFD5A5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78829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21EDA-7A50-4DA1-8478-2A8600F5CB92}" type="datetimeFigureOut">
              <a:rPr lang="sv-SE" smtClean="0"/>
              <a:t>2020-12-22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32D4-EACB-4CDC-B5F4-2728EFD5A5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0984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21EDA-7A50-4DA1-8478-2A8600F5CB92}" type="datetimeFigureOut">
              <a:rPr lang="sv-SE" smtClean="0"/>
              <a:t>2020-12-22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32D4-EACB-4CDC-B5F4-2728EFD5A5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9300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21EDA-7A50-4DA1-8478-2A8600F5CB92}" type="datetimeFigureOut">
              <a:rPr lang="sv-SE" smtClean="0"/>
              <a:t>2020-12-22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32D4-EACB-4CDC-B5F4-2728EFD5A5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568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21EDA-7A50-4DA1-8478-2A8600F5CB92}" type="datetimeFigureOut">
              <a:rPr lang="sv-SE" smtClean="0"/>
              <a:t>2020-12-22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32D4-EACB-4CDC-B5F4-2728EFD5A5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34703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21EDA-7A50-4DA1-8478-2A8600F5CB92}" type="datetimeFigureOut">
              <a:rPr lang="sv-SE" smtClean="0"/>
              <a:t>2020-12-22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32D4-EACB-4CDC-B5F4-2728EFD5A5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97853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21EDA-7A50-4DA1-8478-2A8600F5CB92}" type="datetimeFigureOut">
              <a:rPr lang="sv-SE" smtClean="0"/>
              <a:t>2020-12-22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32D4-EACB-4CDC-B5F4-2728EFD5A5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19661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21EDA-7A50-4DA1-8478-2A8600F5CB92}" type="datetimeFigureOut">
              <a:rPr lang="sv-SE" smtClean="0"/>
              <a:t>2020-12-22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32D4-EACB-4CDC-B5F4-2728EFD5A5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71303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21EDA-7A50-4DA1-8478-2A8600F5CB92}" type="datetimeFigureOut">
              <a:rPr lang="sv-SE" smtClean="0"/>
              <a:t>2020-12-22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32D4-EACB-4CDC-B5F4-2728EFD5A5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8693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21EDA-7A50-4DA1-8478-2A8600F5CB92}" type="datetimeFigureOut">
              <a:rPr lang="sv-SE" smtClean="0"/>
              <a:t>2020-12-22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32D4-EACB-4CDC-B5F4-2728EFD5A5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00087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21EDA-7A50-4DA1-8478-2A8600F5CB92}" type="datetimeFigureOut">
              <a:rPr lang="sv-SE" smtClean="0"/>
              <a:t>2020-12-22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32D4-EACB-4CDC-B5F4-2728EFD5A5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92647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21EDA-7A50-4DA1-8478-2A8600F5CB92}" type="datetimeFigureOut">
              <a:rPr lang="sv-SE" smtClean="0"/>
              <a:t>2020-12-22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732D4-EACB-4CDC-B5F4-2728EFD5A5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8032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mailto:Ewa.Hjelm@uppsala.se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380309" y="325529"/>
            <a:ext cx="9144000" cy="2387600"/>
          </a:xfrm>
        </p:spPr>
        <p:txBody>
          <a:bodyPr/>
          <a:lstStyle/>
          <a:p>
            <a:r>
              <a:rPr lang="sv-SE" dirty="0" err="1" smtClean="0"/>
              <a:t>Sunnerstaskolans</a:t>
            </a:r>
            <a:r>
              <a:rPr lang="sv-SE" dirty="0" smtClean="0"/>
              <a:t> förskoleklass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5" name="Platshållare för innehåll 4" descr="En bild som visar inomhus, tak, bord, rum&#10;&#10;Automatiskt genererad beskrivning">
            <a:extLst>
              <a:ext uri="{FF2B5EF4-FFF2-40B4-BE49-F238E27FC236}">
                <a16:creationId xmlns:a16="http://schemas.microsoft.com/office/drawing/2014/main" id="{26034490-4F6C-40F1-8ED1-AFE8D1FD6E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42024" y="2861962"/>
            <a:ext cx="4181217" cy="3135913"/>
          </a:xfrm>
          <a:prstGeom prst="rect">
            <a:avLst/>
          </a:prstGeom>
        </p:spPr>
      </p:pic>
      <p:pic>
        <p:nvPicPr>
          <p:cNvPr id="6" name="Platshållare för innehåll 4" descr="En bild som visar inomhus, rum, bor, fönster&#10;&#10;Automatiskt genererad beskrivning">
            <a:extLst>
              <a:ext uri="{FF2B5EF4-FFF2-40B4-BE49-F238E27FC236}">
                <a16:creationId xmlns:a16="http://schemas.microsoft.com/office/drawing/2014/main" id="{6AB4A1AD-3CF7-4AB6-AAFE-DBAAD3735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553" y="2807340"/>
            <a:ext cx="4254047" cy="3190535"/>
          </a:xfrm>
          <a:prstGeom prst="rect">
            <a:avLst/>
          </a:prstGeom>
        </p:spPr>
      </p:pic>
      <p:sp>
        <p:nvSpPr>
          <p:cNvPr id="7" name="textruta 6"/>
          <p:cNvSpPr txBox="1"/>
          <p:nvPr/>
        </p:nvSpPr>
        <p:spPr>
          <a:xfrm>
            <a:off x="7545977" y="6146708"/>
            <a:ext cx="3122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/>
              <a:t>TJÄDERNS KLASSRUM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6015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        KLASSRUM MÅSEN OCH SVANEN</a:t>
            </a:r>
            <a:endParaRPr lang="sv-SE" dirty="0"/>
          </a:p>
        </p:txBody>
      </p:sp>
      <p:pic>
        <p:nvPicPr>
          <p:cNvPr id="4" name="Platshållare för innehåll 4" descr="En bild som visar tak, inomhus, bord, rum&#10;&#10;Automatiskt genererad beskrivning">
            <a:extLst>
              <a:ext uri="{FF2B5EF4-FFF2-40B4-BE49-F238E27FC236}">
                <a16:creationId xmlns:a16="http://schemas.microsoft.com/office/drawing/2014/main" id="{A52FAD27-1B06-40C1-9C5D-B27BEF7331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9660" y="2034539"/>
            <a:ext cx="4151631" cy="3113723"/>
          </a:xfrm>
          <a:prstGeom prst="rect">
            <a:avLst/>
          </a:prstGeom>
        </p:spPr>
      </p:pic>
      <p:pic>
        <p:nvPicPr>
          <p:cNvPr id="5" name="Platshållare för innehåll 4" descr="En bild som visar inomhus, tak, kök, bord&#10;&#10;Automatiskt genererad beskrivning">
            <a:extLst>
              <a:ext uri="{FF2B5EF4-FFF2-40B4-BE49-F238E27FC236}">
                <a16:creationId xmlns:a16="http://schemas.microsoft.com/office/drawing/2014/main" id="{61615943-C5A0-456A-AA85-26FB94CDB0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59" r="2" b="7864"/>
          <a:stretch/>
        </p:blipFill>
        <p:spPr>
          <a:xfrm>
            <a:off x="6096000" y="2034539"/>
            <a:ext cx="4942614" cy="317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28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 smtClean="0"/>
              <a:t>VI ARBETAR MED MATEMATIK OCH MÅLAR</a:t>
            </a:r>
            <a:endParaRPr lang="sv-SE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393" y="2060757"/>
            <a:ext cx="2700149" cy="4351338"/>
          </a:xfr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392" y="2001860"/>
            <a:ext cx="3894562" cy="441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6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 smtClean="0"/>
              <a:t>ARBETSMATERIAL</a:t>
            </a:r>
            <a:endParaRPr lang="sv-SE" dirty="0"/>
          </a:p>
        </p:txBody>
      </p:sp>
      <p:pic>
        <p:nvPicPr>
          <p:cNvPr id="4" name="Platshållare för innehåll 4">
            <a:extLst>
              <a:ext uri="{FF2B5EF4-FFF2-40B4-BE49-F238E27FC236}">
                <a16:creationId xmlns:a16="http://schemas.microsoft.com/office/drawing/2014/main" id="{5DD0A736-449D-4193-B20E-6DA12A04E9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54" y="1917065"/>
            <a:ext cx="3262463" cy="4351338"/>
          </a:xfr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D4AF874E-4029-4ED2-AA92-3B442274CB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0"/>
          <a:stretch/>
        </p:blipFill>
        <p:spPr>
          <a:xfrm>
            <a:off x="4213940" y="1690688"/>
            <a:ext cx="3934287" cy="2571843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CA49FD1F-79E6-4ECB-BE97-EC846045AD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020505" y="3962709"/>
            <a:ext cx="2255443" cy="300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79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 descr="En bild som visar inomhus, rum, bor, bord&#10;&#10;Automatiskt genererad beskrivning">
            <a:extLst>
              <a:ext uri="{FF2B5EF4-FFF2-40B4-BE49-F238E27FC236}">
                <a16:creationId xmlns:a16="http://schemas.microsoft.com/office/drawing/2014/main" id="{DCF760A8-5847-4C50-85FC-AEBD8F7538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94656" y="1833169"/>
            <a:ext cx="4887595" cy="3665696"/>
          </a:xfrm>
          <a:prstGeom prst="rect">
            <a:avLst/>
          </a:prstGeom>
        </p:spPr>
      </p:pic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8" name="Platshållare för innehåll 4" descr="En bild som visar inomhus, golv, tak, bord&#10;&#10;Automatiskt genererad beskrivning">
            <a:extLst>
              <a:ext uri="{FF2B5EF4-FFF2-40B4-BE49-F238E27FC236}">
                <a16:creationId xmlns:a16="http://schemas.microsoft.com/office/drawing/2014/main" id="{8B00C5C7-74BC-47DC-B3F0-3EC17B9BF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07" y="1833169"/>
            <a:ext cx="4770030" cy="3577523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838200" y="5839097"/>
            <a:ext cx="4504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/>
              <a:t>UGGLANS KLASSRUM</a:t>
            </a:r>
            <a:endParaRPr lang="sv-SE" dirty="0"/>
          </a:p>
        </p:txBody>
      </p:sp>
      <p:sp>
        <p:nvSpPr>
          <p:cNvPr id="6" name="textruta 5"/>
          <p:cNvSpPr txBox="1"/>
          <p:nvPr/>
        </p:nvSpPr>
        <p:spPr>
          <a:xfrm>
            <a:off x="7720149" y="5839097"/>
            <a:ext cx="3252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PICASSO KONSTVERK PÅ SVANEN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7472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VI SOM ARBETAR I FÖRSKOLEKLASS 2020/21</a:t>
            </a:r>
            <a:endParaRPr lang="sv-SE" dirty="0"/>
          </a:p>
        </p:txBody>
      </p:sp>
      <p:pic>
        <p:nvPicPr>
          <p:cNvPr id="4" name="Platshållare för innehåll 4" descr="En bild som visar person, utomhus, byggnad, foto&#10;&#10;Automatiskt genererad beskrivning">
            <a:extLst>
              <a:ext uri="{FF2B5EF4-FFF2-40B4-BE49-F238E27FC236}">
                <a16:creationId xmlns:a16="http://schemas.microsoft.com/office/drawing/2014/main" id="{68B5DB8E-E935-42F3-BF07-1F259FA105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091" t="7509" b="24309"/>
          <a:stretch/>
        </p:blipFill>
        <p:spPr>
          <a:xfrm>
            <a:off x="347107" y="1854925"/>
            <a:ext cx="5245202" cy="2950437"/>
          </a:xfrm>
          <a:prstGeom prst="rect">
            <a:avLst/>
          </a:prstGeom>
        </p:spPr>
      </p:pic>
      <p:pic>
        <p:nvPicPr>
          <p:cNvPr id="5" name="Platshållare för innehåll 4" descr="En bild som visar person, står, stående, foto&#10;&#10;Automatiskt genererad beskrivning">
            <a:extLst>
              <a:ext uri="{FF2B5EF4-FFF2-40B4-BE49-F238E27FC236}">
                <a16:creationId xmlns:a16="http://schemas.microsoft.com/office/drawing/2014/main" id="{BC3474DC-0E76-48AF-8C8B-C6B6C9EE6D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000"/>
          <a:stretch/>
        </p:blipFill>
        <p:spPr>
          <a:xfrm>
            <a:off x="6341001" y="3500846"/>
            <a:ext cx="4878444" cy="274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18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78180" y="362585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sv-SE" dirty="0" smtClean="0"/>
              <a:t>Sunnerstaskolan är en F-5 skola med ca 600 elever. </a:t>
            </a:r>
            <a:br>
              <a:rPr lang="sv-SE" dirty="0" smtClean="0"/>
            </a:br>
            <a:r>
              <a:rPr lang="sv-SE" dirty="0" smtClean="0"/>
              <a:t>På skolan finns det 4 förskoleklasser.</a:t>
            </a:r>
          </a:p>
          <a:p>
            <a:pPr marL="0" indent="0" algn="ctr">
              <a:buNone/>
            </a:pPr>
            <a:r>
              <a:rPr lang="sv-SE" dirty="0" smtClean="0"/>
              <a:t>I varje klass arbetar 2 utbildade lärare.</a:t>
            </a:r>
          </a:p>
          <a:p>
            <a:pPr marL="0" indent="0" algn="ctr">
              <a:buNone/>
            </a:pPr>
            <a:r>
              <a:rPr lang="sv-SE" dirty="0" smtClean="0"/>
              <a:t>Skolan är belägen i södra Uppsala med närhet till friluftsområden. </a:t>
            </a:r>
            <a:endParaRPr lang="sv-SE" dirty="0"/>
          </a:p>
        </p:txBody>
      </p:sp>
      <p:pic>
        <p:nvPicPr>
          <p:cNvPr id="4" name="Platshållare för innehåll 4">
            <a:extLst>
              <a:ext uri="{FF2B5EF4-FFF2-40B4-BE49-F238E27FC236}">
                <a16:creationId xmlns:a16="http://schemas.microsoft.com/office/drawing/2014/main" id="{582C8EBD-3B4A-49D8-8DC1-AE4D9FC344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00"/>
          <a:stretch/>
        </p:blipFill>
        <p:spPr>
          <a:xfrm>
            <a:off x="2514600" y="2298621"/>
            <a:ext cx="7360920" cy="414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21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Undervisning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200" y="1443420"/>
            <a:ext cx="10515600" cy="4351338"/>
          </a:xfrm>
        </p:spPr>
        <p:txBody>
          <a:bodyPr/>
          <a:lstStyle/>
          <a:p>
            <a:r>
              <a:rPr lang="sv-SE" dirty="0" smtClean="0"/>
              <a:t>Vi vill att vår undervisning ska vara utvecklande, lustfylld, utmanande och rolig. Därför arbetar vi tematiskt vilket också gör eleverna delaktiga i sin skoldag. Eleverna får vara med att rösta fram tema och vi lärare utformar sedan temat utifrån förmågor som utvecklar barnen i enlighet med läroplanen. </a:t>
            </a:r>
          </a:p>
          <a:p>
            <a:r>
              <a:rPr lang="sv-SE" dirty="0" smtClean="0"/>
              <a:t>Vi arbetar med läs och skrivinlärning utifrån </a:t>
            </a:r>
            <a:r>
              <a:rPr lang="sv-SE" dirty="0" err="1"/>
              <a:t>B</a:t>
            </a:r>
            <a:r>
              <a:rPr lang="sv-SE" dirty="0" err="1" smtClean="0"/>
              <a:t>ornholmsmodellen</a:t>
            </a:r>
            <a:r>
              <a:rPr lang="sv-SE" dirty="0" smtClean="0"/>
              <a:t>.</a:t>
            </a:r>
          </a:p>
          <a:p>
            <a:r>
              <a:rPr lang="sv-SE" dirty="0"/>
              <a:t>Inom matematiken utgår vi från arbetsmaterialet NCM </a:t>
            </a:r>
            <a:r>
              <a:rPr lang="sv-SE" dirty="0" smtClean="0"/>
              <a:t>matematik.</a:t>
            </a:r>
            <a:endParaRPr lang="sv-SE" dirty="0"/>
          </a:p>
        </p:txBody>
      </p:sp>
      <p:pic>
        <p:nvPicPr>
          <p:cNvPr id="4" name="Platshållare för innehåll 4" descr="En bild som visar många, rum&#10;&#10;Automatiskt genererad beskrivning">
            <a:extLst>
              <a:ext uri="{FF2B5EF4-FFF2-40B4-BE49-F238E27FC236}">
                <a16:creationId xmlns:a16="http://schemas.microsoft.com/office/drawing/2014/main" id="{918549AB-57E6-41DE-BDFA-B1E0A602F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7982" y="4722430"/>
            <a:ext cx="2497093" cy="1872820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AEC8D4E4-36EC-47CA-A317-7CA5E2CD45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147" y="4695430"/>
            <a:ext cx="2515018" cy="188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80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En vecka i förskoleklass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sv-SE" dirty="0" smtClean="0"/>
              <a:t>Skoldagen sträcker sig mellan 8.30-13.30. Fritidsverksamhet före och efter skoldagen bedrivs i samma lokaler (8-16.30). </a:t>
            </a:r>
          </a:p>
          <a:p>
            <a:r>
              <a:rPr lang="sv-SE" dirty="0" smtClean="0"/>
              <a:t>Dagarna börjar alltid med att vi går igenom schemat för dagen. Sedan följer arbetspass med olika innehåll. </a:t>
            </a:r>
          </a:p>
          <a:p>
            <a:r>
              <a:rPr lang="sv-SE" dirty="0" smtClean="0"/>
              <a:t>Under förmiddagarna äter vi frukt och läser bok vid ca 9.30. Därefter har vi en </a:t>
            </a:r>
            <a:r>
              <a:rPr lang="sv-SE" dirty="0" err="1" smtClean="0"/>
              <a:t>uterast</a:t>
            </a:r>
            <a:r>
              <a:rPr lang="sv-SE" dirty="0" smtClean="0"/>
              <a:t> på ca 60 min. </a:t>
            </a:r>
            <a:endParaRPr lang="sv-SE" dirty="0"/>
          </a:p>
          <a:p>
            <a:r>
              <a:rPr lang="sv-SE" dirty="0" smtClean="0"/>
              <a:t>När vi sedan kommer in har vi ett arbetspass fram till lunch. </a:t>
            </a:r>
          </a:p>
          <a:p>
            <a:r>
              <a:rPr lang="sv-SE" dirty="0" smtClean="0"/>
              <a:t>Lunch äter vi ca 12.15. Vi äter sist på hela skolan för att få en så lugn matstund som möjligt. </a:t>
            </a:r>
          </a:p>
          <a:p>
            <a:r>
              <a:rPr lang="sv-SE" dirty="0" smtClean="0"/>
              <a:t>Efter lunch har vi ett kort arbetspass innan vi avslutar dagen 13.30. </a:t>
            </a:r>
          </a:p>
          <a:p>
            <a:r>
              <a:rPr lang="sv-SE" dirty="0" smtClean="0"/>
              <a:t>En gång i veckan har vi utflykt hela förmiddagen.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7224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Fritids för förskoleklass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Skolans fritids-öppettider är 7.30-17.30. </a:t>
            </a:r>
          </a:p>
          <a:p>
            <a:r>
              <a:rPr lang="sv-SE" dirty="0" smtClean="0"/>
              <a:t>Förskoleklassens hus öppnar 8.00 och stänger 16.30. </a:t>
            </a:r>
          </a:p>
          <a:p>
            <a:r>
              <a:rPr lang="sv-SE" dirty="0" smtClean="0"/>
              <a:t>Fritids före 8.00 och efter 16.30 är gemensamt med fritids för äldre årskurserna och är beläget i en annan byggnad. </a:t>
            </a:r>
          </a:p>
          <a:p>
            <a:r>
              <a:rPr lang="sv-SE" dirty="0" smtClean="0"/>
              <a:t>Vi lärare i förskoleklass är ansvariga för fritidsverksamheten mellan 8.00 – 16.30. </a:t>
            </a:r>
          </a:p>
          <a:p>
            <a:r>
              <a:rPr lang="sv-SE" dirty="0" smtClean="0"/>
              <a:t>Mellan de fyra klasser som finns sker ett närmare samarbete mellan två under fritids. </a:t>
            </a:r>
            <a:r>
              <a:rPr lang="sv-SE" dirty="0" err="1" smtClean="0"/>
              <a:t>Svanen+Måsen</a:t>
            </a:r>
            <a:r>
              <a:rPr lang="sv-SE" dirty="0" smtClean="0"/>
              <a:t> och </a:t>
            </a:r>
            <a:r>
              <a:rPr lang="sv-SE" dirty="0" err="1" smtClean="0"/>
              <a:t>Tjäder+Ugglan</a:t>
            </a:r>
            <a:r>
              <a:rPr lang="sv-SE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99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Trygghet och socialt samspel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Vi vill att alla ska känna sig trygga i </a:t>
            </a:r>
            <a:br>
              <a:rPr lang="sv-SE" dirty="0" smtClean="0"/>
            </a:br>
            <a:r>
              <a:rPr lang="sv-SE" dirty="0" smtClean="0"/>
              <a:t>förskoleklasserna. Att man ska lära känna </a:t>
            </a:r>
            <a:br>
              <a:rPr lang="sv-SE" dirty="0" smtClean="0"/>
            </a:br>
            <a:r>
              <a:rPr lang="sv-SE" dirty="0" smtClean="0"/>
              <a:t>varandra samt fungera bra i gruppen och få </a:t>
            </a:r>
            <a:br>
              <a:rPr lang="sv-SE" dirty="0" smtClean="0"/>
            </a:br>
            <a:r>
              <a:rPr lang="sv-SE" dirty="0" smtClean="0"/>
              <a:t>nya vänner. För att eleverna ska utveckla detta </a:t>
            </a:r>
            <a:br>
              <a:rPr lang="sv-SE" dirty="0" smtClean="0"/>
            </a:br>
            <a:r>
              <a:rPr lang="sv-SE" dirty="0" smtClean="0"/>
              <a:t>lägger vi mycket tid på gruppstärkande lekar,</a:t>
            </a:r>
            <a:br>
              <a:rPr lang="sv-SE" dirty="0" smtClean="0"/>
            </a:br>
            <a:r>
              <a:rPr lang="sv-SE" dirty="0" smtClean="0"/>
              <a:t>tema värdegrund och samarbetsövningar. </a:t>
            </a:r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34885" y="1848485"/>
            <a:ext cx="5176520" cy="388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17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Övrig information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Vi äter pedagogisk lunch med eleverna. </a:t>
            </a:r>
          </a:p>
          <a:p>
            <a:r>
              <a:rPr lang="sv-SE" dirty="0" smtClean="0"/>
              <a:t>Eleverna har fasta plaster i matsal, klassrum och hallar. Detta för att skapa en trygg och fast rutin. </a:t>
            </a:r>
          </a:p>
          <a:p>
            <a:r>
              <a:rPr lang="sv-SE" dirty="0" smtClean="0"/>
              <a:t>Vi försöker ta tillvara på det kulturutbud som finns i kommunen. </a:t>
            </a:r>
          </a:p>
          <a:p>
            <a:r>
              <a:rPr lang="sv-SE" dirty="0" smtClean="0"/>
              <a:t>Vi tycker att rörelse är viktigt, både ute och inne. </a:t>
            </a:r>
            <a:endParaRPr lang="sv-SE" dirty="0"/>
          </a:p>
          <a:p>
            <a:r>
              <a:rPr lang="sv-SE" dirty="0" smtClean="0"/>
              <a:t>Elever och vårdnadshavare erbjuds samtal en gång per termin. </a:t>
            </a:r>
          </a:p>
          <a:p>
            <a:r>
              <a:rPr lang="sv-SE" dirty="0" smtClean="0"/>
              <a:t>Föräldramöte sker under hösten.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9568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Indelning av klasser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När vi konstruerar och delar in klasserna försöker vi på bästa sätt ta hänsyn till en bra fördelning av flickor och pojkar och en geografisk sammanhållning. Vi försöker i så stor utsträckning som möjligt se till att alla elever har klasskamrater i sitt närområde.</a:t>
            </a:r>
          </a:p>
          <a:p>
            <a:r>
              <a:rPr lang="sv-SE" dirty="0"/>
              <a:t>Målsättningen är </a:t>
            </a:r>
            <a:r>
              <a:rPr lang="sv-SE" dirty="0" smtClean="0"/>
              <a:t>att </a:t>
            </a:r>
            <a:r>
              <a:rPr lang="sv-SE" dirty="0"/>
              <a:t>sätta samman klasser med goda förutsättningar för en bra arbetsgemenskap inför de kommande skolåren</a:t>
            </a:r>
            <a:r>
              <a:rPr lang="sv-SE" dirty="0" smtClean="0"/>
              <a:t>.</a:t>
            </a:r>
          </a:p>
          <a:p>
            <a:r>
              <a:rPr lang="sv-SE" dirty="0" smtClean="0"/>
              <a:t>Frågor om </a:t>
            </a:r>
            <a:r>
              <a:rPr lang="sv-SE" dirty="0"/>
              <a:t>klassindelning </a:t>
            </a:r>
            <a:r>
              <a:rPr lang="sv-SE" dirty="0" smtClean="0"/>
              <a:t>kontakta </a:t>
            </a:r>
            <a:r>
              <a:rPr lang="sv-SE" smtClean="0"/>
              <a:t>biträdande rektor  </a:t>
            </a:r>
            <a:r>
              <a:rPr lang="sv-SE" smtClean="0">
                <a:hlinkClick r:id="rId2"/>
              </a:rPr>
              <a:t>Ewa.Hjelm@uppsala.se</a:t>
            </a:r>
            <a:r>
              <a:rPr lang="sv-SE" smtClean="0"/>
              <a:t>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5705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68" y="1107168"/>
            <a:ext cx="5801784" cy="4351338"/>
          </a:xfrm>
        </p:spPr>
      </p:pic>
      <p:pic>
        <p:nvPicPr>
          <p:cNvPr id="5" name="Platshållare för innehåll 4" descr="En bild som visar inomhus, kylskåp, täckt, foto&#10;&#10;Automatiskt genererad beskrivning">
            <a:extLst>
              <a:ext uri="{FF2B5EF4-FFF2-40B4-BE49-F238E27FC236}">
                <a16:creationId xmlns:a16="http://schemas.microsoft.com/office/drawing/2014/main" id="{E3BFAD41-4E4B-46D4-B52B-252BCBC2C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576" y="1107168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7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524</Words>
  <Application>Microsoft Office PowerPoint</Application>
  <PresentationFormat>Bredbild</PresentationFormat>
  <Paragraphs>42</Paragraphs>
  <Slides>14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Office-tema</vt:lpstr>
      <vt:lpstr>Sunnerstaskolans förskoleklass</vt:lpstr>
      <vt:lpstr>PowerPoint-presentation</vt:lpstr>
      <vt:lpstr>Undervisning</vt:lpstr>
      <vt:lpstr>En vecka i förskoleklass</vt:lpstr>
      <vt:lpstr>Fritids för förskoleklass</vt:lpstr>
      <vt:lpstr>Trygghet och socialt samspel</vt:lpstr>
      <vt:lpstr>Övrig information</vt:lpstr>
      <vt:lpstr>Indelning av klasser</vt:lpstr>
      <vt:lpstr>PowerPoint-presentation</vt:lpstr>
      <vt:lpstr>        KLASSRUM MÅSEN OCH SVANEN</vt:lpstr>
      <vt:lpstr>VI ARBETAR MED MATEMATIK OCH MÅLAR</vt:lpstr>
      <vt:lpstr>ARBETSMATERIAL</vt:lpstr>
      <vt:lpstr>PowerPoint-presentation</vt:lpstr>
      <vt:lpstr>VI SOM ARBETAR I FÖRSKOLEKLASS 2020/21</vt:lpstr>
    </vt:vector>
  </TitlesOfParts>
  <Company>Uppsala kommun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Sunnerstaskolans förskoleklass</dc:title>
  <dc:creator>Wolwan Jenny</dc:creator>
  <cp:lastModifiedBy>Wolwan Jenny</cp:lastModifiedBy>
  <cp:revision>14</cp:revision>
  <dcterms:created xsi:type="dcterms:W3CDTF">2020-12-21T11:38:14Z</dcterms:created>
  <dcterms:modified xsi:type="dcterms:W3CDTF">2020-12-22T09:14:28Z</dcterms:modified>
</cp:coreProperties>
</file>